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7" r:id="rId1"/>
  </p:sldMasterIdLst>
  <p:notesMasterIdLst>
    <p:notesMasterId r:id="rId12"/>
  </p:notesMasterIdLst>
  <p:sldIdLst>
    <p:sldId id="260" r:id="rId2"/>
    <p:sldId id="261" r:id="rId3"/>
    <p:sldId id="262" r:id="rId4"/>
    <p:sldId id="263" r:id="rId5"/>
    <p:sldId id="264" r:id="rId6"/>
    <p:sldId id="257" r:id="rId7"/>
    <p:sldId id="265" r:id="rId8"/>
    <p:sldId id="266" r:id="rId9"/>
    <p:sldId id="258" r:id="rId10"/>
    <p:sldId id="267"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8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C6671-8C4C-4816-833A-99C010878BEC}" type="datetimeFigureOut">
              <a:rPr lang="ru-RU" smtClean="0"/>
              <a:t>17.02.2021</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C9856E-C64F-43FD-9663-D776FE3FF563}" type="slidenum">
              <a:rPr lang="ru-RU" smtClean="0"/>
              <a:t>‹#›</a:t>
            </a:fld>
            <a:endParaRPr lang="ru-RU"/>
          </a:p>
        </p:txBody>
      </p:sp>
    </p:spTree>
    <p:extLst>
      <p:ext uri="{BB962C8B-B14F-4D97-AF65-F5344CB8AC3E}">
        <p14:creationId xmlns:p14="http://schemas.microsoft.com/office/powerpoint/2010/main" val="3249920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413D0E-737C-41F1-B59D-C880AECED3BB}" type="datetime1">
              <a:rPr lang="az-Latn-AZ" smtClean="0"/>
              <a:t>17.02.2021</a:t>
            </a:fld>
            <a:endParaRPr lang="ru-RU" dirty="0"/>
          </a:p>
        </p:txBody>
      </p:sp>
      <p:sp>
        <p:nvSpPr>
          <p:cNvPr id="5" name="Footer Placeholder 4"/>
          <p:cNvSpPr>
            <a:spLocks noGrp="1"/>
          </p:cNvSpPr>
          <p:nvPr>
            <p:ph type="ftr" sz="quarter" idx="11"/>
          </p:nvPr>
        </p:nvSpPr>
        <p:spPr>
          <a:xfrm>
            <a:off x="5332412" y="5883275"/>
            <a:ext cx="4324044" cy="365125"/>
          </a:xfrm>
        </p:spPr>
        <p:txBody>
          <a:bodyPr/>
          <a:lstStyle/>
          <a:p>
            <a:r>
              <a:rPr lang="ru-RU" smtClean="0"/>
              <a:t>1</a:t>
            </a:r>
            <a:endParaRPr lang="ru-RU" dirty="0"/>
          </a:p>
        </p:txBody>
      </p:sp>
      <p:sp>
        <p:nvSpPr>
          <p:cNvPr id="6" name="Slide Number Placeholder 5"/>
          <p:cNvSpPr>
            <a:spLocks noGrp="1"/>
          </p:cNvSpPr>
          <p:nvPr>
            <p:ph type="sldNum" sz="quarter" idx="12"/>
          </p:nvPr>
        </p:nvSpPr>
        <p:spPr/>
        <p:txBody>
          <a:bodyPr/>
          <a:lstStyle/>
          <a:p>
            <a:fld id="{004DBA1C-51FA-4176-A5A1-7A05CC0F213D}" type="slidenum">
              <a:rPr lang="ru-RU" smtClean="0"/>
              <a:t>‹#›</a:t>
            </a:fld>
            <a:endParaRPr lang="ru-RU" dirty="0"/>
          </a:p>
        </p:txBody>
      </p:sp>
    </p:spTree>
    <p:extLst>
      <p:ext uri="{BB962C8B-B14F-4D97-AF65-F5344CB8AC3E}">
        <p14:creationId xmlns:p14="http://schemas.microsoft.com/office/powerpoint/2010/main" val="28210681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612059B-E0F0-4C0A-839D-E68816E8A04F}" type="datetime1">
              <a:rPr lang="az-Latn-AZ" smtClean="0"/>
              <a:t>17.02.2021</a:t>
            </a:fld>
            <a:endParaRPr lang="ru-RU" dirty="0"/>
          </a:p>
        </p:txBody>
      </p:sp>
      <p:sp>
        <p:nvSpPr>
          <p:cNvPr id="6" name="Footer Placeholder 5"/>
          <p:cNvSpPr>
            <a:spLocks noGrp="1"/>
          </p:cNvSpPr>
          <p:nvPr>
            <p:ph type="ftr" sz="quarter" idx="11"/>
          </p:nvPr>
        </p:nvSpPr>
        <p:spPr/>
        <p:txBody>
          <a:bodyPr/>
          <a:lstStyle/>
          <a:p>
            <a:r>
              <a:rPr lang="ru-RU" smtClean="0"/>
              <a:t>1</a:t>
            </a:r>
            <a:endParaRPr lang="ru-RU" dirty="0"/>
          </a:p>
        </p:txBody>
      </p:sp>
      <p:sp>
        <p:nvSpPr>
          <p:cNvPr id="7" name="Slide Number Placeholder 6"/>
          <p:cNvSpPr>
            <a:spLocks noGrp="1"/>
          </p:cNvSpPr>
          <p:nvPr>
            <p:ph type="sldNum" sz="quarter" idx="12"/>
          </p:nvPr>
        </p:nvSpPr>
        <p:spPr/>
        <p:txBody>
          <a:bodyPr/>
          <a:lstStyle/>
          <a:p>
            <a:fld id="{004DBA1C-51FA-4176-A5A1-7A05CC0F213D}" type="slidenum">
              <a:rPr lang="ru-RU" smtClean="0"/>
              <a:t>‹#›</a:t>
            </a:fld>
            <a:endParaRPr lang="ru-RU" dirty="0"/>
          </a:p>
        </p:txBody>
      </p:sp>
    </p:spTree>
    <p:extLst>
      <p:ext uri="{BB962C8B-B14F-4D97-AF65-F5344CB8AC3E}">
        <p14:creationId xmlns:p14="http://schemas.microsoft.com/office/powerpoint/2010/main" val="334267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E9DB3E-BFCE-4E13-8750-0E82C200C8FD}" type="datetime1">
              <a:rPr lang="az-Latn-AZ" smtClean="0"/>
              <a:t>17.02.2021</a:t>
            </a:fld>
            <a:endParaRPr lang="ru-RU" dirty="0"/>
          </a:p>
        </p:txBody>
      </p:sp>
      <p:sp>
        <p:nvSpPr>
          <p:cNvPr id="5" name="Footer Placeholder 4"/>
          <p:cNvSpPr>
            <a:spLocks noGrp="1"/>
          </p:cNvSpPr>
          <p:nvPr>
            <p:ph type="ftr" sz="quarter" idx="11"/>
          </p:nvPr>
        </p:nvSpPr>
        <p:spPr/>
        <p:txBody>
          <a:bodyPr/>
          <a:lstStyle/>
          <a:p>
            <a:r>
              <a:rPr lang="ru-RU" smtClean="0"/>
              <a:t>1</a:t>
            </a:r>
            <a:endParaRPr lang="ru-RU" dirty="0"/>
          </a:p>
        </p:txBody>
      </p:sp>
      <p:sp>
        <p:nvSpPr>
          <p:cNvPr id="6" name="Slide Number Placeholder 5"/>
          <p:cNvSpPr>
            <a:spLocks noGrp="1"/>
          </p:cNvSpPr>
          <p:nvPr>
            <p:ph type="sldNum" sz="quarter" idx="12"/>
          </p:nvPr>
        </p:nvSpPr>
        <p:spPr/>
        <p:txBody>
          <a:bodyPr/>
          <a:lstStyle/>
          <a:p>
            <a:fld id="{004DBA1C-51FA-4176-A5A1-7A05CC0F213D}" type="slidenum">
              <a:rPr lang="ru-RU" smtClean="0"/>
              <a:t>‹#›</a:t>
            </a:fld>
            <a:endParaRPr lang="ru-RU" dirty="0"/>
          </a:p>
        </p:txBody>
      </p:sp>
    </p:spTree>
    <p:extLst>
      <p:ext uri="{BB962C8B-B14F-4D97-AF65-F5344CB8AC3E}">
        <p14:creationId xmlns:p14="http://schemas.microsoft.com/office/powerpoint/2010/main" val="2328383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623FC9-EE5F-45E3-A878-202B8919E0EE}" type="datetime1">
              <a:rPr lang="az-Latn-AZ" smtClean="0"/>
              <a:t>17.02.2021</a:t>
            </a:fld>
            <a:endParaRPr lang="ru-RU" dirty="0"/>
          </a:p>
        </p:txBody>
      </p:sp>
      <p:sp>
        <p:nvSpPr>
          <p:cNvPr id="5" name="Footer Placeholder 4"/>
          <p:cNvSpPr>
            <a:spLocks noGrp="1"/>
          </p:cNvSpPr>
          <p:nvPr>
            <p:ph type="ftr" sz="quarter" idx="11"/>
          </p:nvPr>
        </p:nvSpPr>
        <p:spPr/>
        <p:txBody>
          <a:bodyPr/>
          <a:lstStyle/>
          <a:p>
            <a:r>
              <a:rPr lang="ru-RU" smtClean="0"/>
              <a:t>1</a:t>
            </a:r>
            <a:endParaRPr lang="ru-RU" dirty="0"/>
          </a:p>
        </p:txBody>
      </p:sp>
      <p:sp>
        <p:nvSpPr>
          <p:cNvPr id="6" name="Slide Number Placeholder 5"/>
          <p:cNvSpPr>
            <a:spLocks noGrp="1"/>
          </p:cNvSpPr>
          <p:nvPr>
            <p:ph type="sldNum" sz="quarter" idx="12"/>
          </p:nvPr>
        </p:nvSpPr>
        <p:spPr/>
        <p:txBody>
          <a:bodyPr/>
          <a:lstStyle/>
          <a:p>
            <a:fld id="{004DBA1C-51FA-4176-A5A1-7A05CC0F213D}" type="slidenum">
              <a:rPr lang="ru-RU" smtClean="0"/>
              <a:t>‹#›</a:t>
            </a:fld>
            <a:endParaRPr lang="ru-RU" dirty="0"/>
          </a:p>
        </p:txBody>
      </p:sp>
    </p:spTree>
    <p:extLst>
      <p:ext uri="{BB962C8B-B14F-4D97-AF65-F5344CB8AC3E}">
        <p14:creationId xmlns:p14="http://schemas.microsoft.com/office/powerpoint/2010/main" val="3195512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44353C-A574-4839-AD1E-88A2EDE4B186}" type="datetime1">
              <a:rPr lang="az-Latn-AZ" smtClean="0"/>
              <a:t>17.02.2021</a:t>
            </a:fld>
            <a:endParaRPr lang="ru-RU" dirty="0"/>
          </a:p>
        </p:txBody>
      </p:sp>
      <p:sp>
        <p:nvSpPr>
          <p:cNvPr id="5" name="Footer Placeholder 4"/>
          <p:cNvSpPr>
            <a:spLocks noGrp="1"/>
          </p:cNvSpPr>
          <p:nvPr>
            <p:ph type="ftr" sz="quarter" idx="11"/>
          </p:nvPr>
        </p:nvSpPr>
        <p:spPr/>
        <p:txBody>
          <a:bodyPr/>
          <a:lstStyle/>
          <a:p>
            <a:r>
              <a:rPr lang="ru-RU" smtClean="0"/>
              <a:t>1</a:t>
            </a:r>
            <a:endParaRPr lang="ru-RU" dirty="0"/>
          </a:p>
        </p:txBody>
      </p:sp>
      <p:sp>
        <p:nvSpPr>
          <p:cNvPr id="6" name="Slide Number Placeholder 5"/>
          <p:cNvSpPr>
            <a:spLocks noGrp="1"/>
          </p:cNvSpPr>
          <p:nvPr>
            <p:ph type="sldNum" sz="quarter" idx="12"/>
          </p:nvPr>
        </p:nvSpPr>
        <p:spPr/>
        <p:txBody>
          <a:bodyPr/>
          <a:lstStyle/>
          <a:p>
            <a:fld id="{004DBA1C-51FA-4176-A5A1-7A05CC0F213D}" type="slidenum">
              <a:rPr lang="ru-RU" smtClean="0"/>
              <a:t>‹#›</a:t>
            </a:fld>
            <a:endParaRPr lang="ru-RU" dirty="0"/>
          </a:p>
        </p:txBody>
      </p:sp>
    </p:spTree>
    <p:extLst>
      <p:ext uri="{BB962C8B-B14F-4D97-AF65-F5344CB8AC3E}">
        <p14:creationId xmlns:p14="http://schemas.microsoft.com/office/powerpoint/2010/main" val="3533927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973E2C-A295-4C1B-B94B-C9F441A9379C}" type="datetime1">
              <a:rPr lang="az-Latn-AZ" smtClean="0"/>
              <a:t>17.02.2021</a:t>
            </a:fld>
            <a:endParaRPr lang="ru-RU" dirty="0"/>
          </a:p>
        </p:txBody>
      </p:sp>
      <p:sp>
        <p:nvSpPr>
          <p:cNvPr id="5" name="Footer Placeholder 4"/>
          <p:cNvSpPr>
            <a:spLocks noGrp="1"/>
          </p:cNvSpPr>
          <p:nvPr>
            <p:ph type="ftr" sz="quarter" idx="11"/>
          </p:nvPr>
        </p:nvSpPr>
        <p:spPr/>
        <p:txBody>
          <a:bodyPr/>
          <a:lstStyle/>
          <a:p>
            <a:r>
              <a:rPr lang="ru-RU" smtClean="0"/>
              <a:t>1</a:t>
            </a:r>
            <a:endParaRPr lang="ru-RU" dirty="0"/>
          </a:p>
        </p:txBody>
      </p:sp>
      <p:sp>
        <p:nvSpPr>
          <p:cNvPr id="6" name="Slide Number Placeholder 5"/>
          <p:cNvSpPr>
            <a:spLocks noGrp="1"/>
          </p:cNvSpPr>
          <p:nvPr>
            <p:ph type="sldNum" sz="quarter" idx="12"/>
          </p:nvPr>
        </p:nvSpPr>
        <p:spPr/>
        <p:txBody>
          <a:bodyPr/>
          <a:lstStyle/>
          <a:p>
            <a:fld id="{004DBA1C-51FA-4176-A5A1-7A05CC0F213D}" type="slidenum">
              <a:rPr lang="ru-RU" smtClean="0"/>
              <a:t>‹#›</a:t>
            </a:fld>
            <a:endParaRPr lang="ru-RU" dirty="0"/>
          </a:p>
        </p:txBody>
      </p:sp>
    </p:spTree>
    <p:extLst>
      <p:ext uri="{BB962C8B-B14F-4D97-AF65-F5344CB8AC3E}">
        <p14:creationId xmlns:p14="http://schemas.microsoft.com/office/powerpoint/2010/main" val="2353758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808D02-8265-4051-AB71-5455DEE28410}" type="datetime1">
              <a:rPr lang="az-Latn-AZ" smtClean="0"/>
              <a:t>17.02.2021</a:t>
            </a:fld>
            <a:endParaRPr lang="ru-RU" dirty="0"/>
          </a:p>
        </p:txBody>
      </p:sp>
      <p:sp>
        <p:nvSpPr>
          <p:cNvPr id="5" name="Footer Placeholder 4"/>
          <p:cNvSpPr>
            <a:spLocks noGrp="1"/>
          </p:cNvSpPr>
          <p:nvPr>
            <p:ph type="ftr" sz="quarter" idx="11"/>
          </p:nvPr>
        </p:nvSpPr>
        <p:spPr/>
        <p:txBody>
          <a:bodyPr/>
          <a:lstStyle/>
          <a:p>
            <a:r>
              <a:rPr lang="ru-RU" smtClean="0"/>
              <a:t>1</a:t>
            </a:r>
            <a:endParaRPr lang="ru-RU" dirty="0"/>
          </a:p>
        </p:txBody>
      </p:sp>
      <p:sp>
        <p:nvSpPr>
          <p:cNvPr id="6" name="Slide Number Placeholder 5"/>
          <p:cNvSpPr>
            <a:spLocks noGrp="1"/>
          </p:cNvSpPr>
          <p:nvPr>
            <p:ph type="sldNum" sz="quarter" idx="12"/>
          </p:nvPr>
        </p:nvSpPr>
        <p:spPr/>
        <p:txBody>
          <a:bodyPr/>
          <a:lstStyle/>
          <a:p>
            <a:fld id="{004DBA1C-51FA-4176-A5A1-7A05CC0F213D}" type="slidenum">
              <a:rPr lang="ru-RU" smtClean="0"/>
              <a:t>‹#›</a:t>
            </a:fld>
            <a:endParaRPr lang="ru-RU" dirty="0"/>
          </a:p>
        </p:txBody>
      </p:sp>
    </p:spTree>
    <p:extLst>
      <p:ext uri="{BB962C8B-B14F-4D97-AF65-F5344CB8AC3E}">
        <p14:creationId xmlns:p14="http://schemas.microsoft.com/office/powerpoint/2010/main" val="1464798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C428AC-DF0F-4A77-A63B-0C4BB32C7921}" type="datetime1">
              <a:rPr lang="az-Latn-AZ" smtClean="0"/>
              <a:t>17.02.2021</a:t>
            </a:fld>
            <a:endParaRPr lang="ru-RU" dirty="0"/>
          </a:p>
        </p:txBody>
      </p:sp>
      <p:sp>
        <p:nvSpPr>
          <p:cNvPr id="5" name="Footer Placeholder 4"/>
          <p:cNvSpPr>
            <a:spLocks noGrp="1"/>
          </p:cNvSpPr>
          <p:nvPr>
            <p:ph type="ftr" sz="quarter" idx="11"/>
          </p:nvPr>
        </p:nvSpPr>
        <p:spPr/>
        <p:txBody>
          <a:bodyPr/>
          <a:lstStyle/>
          <a:p>
            <a:r>
              <a:rPr lang="ru-RU" smtClean="0"/>
              <a:t>1</a:t>
            </a:r>
            <a:endParaRPr lang="ru-RU" dirty="0"/>
          </a:p>
        </p:txBody>
      </p:sp>
      <p:sp>
        <p:nvSpPr>
          <p:cNvPr id="6" name="Slide Number Placeholder 5"/>
          <p:cNvSpPr>
            <a:spLocks noGrp="1"/>
          </p:cNvSpPr>
          <p:nvPr>
            <p:ph type="sldNum" sz="quarter" idx="12"/>
          </p:nvPr>
        </p:nvSpPr>
        <p:spPr/>
        <p:txBody>
          <a:bodyPr/>
          <a:lstStyle/>
          <a:p>
            <a:fld id="{004DBA1C-51FA-4176-A5A1-7A05CC0F213D}" type="slidenum">
              <a:rPr lang="ru-RU" smtClean="0"/>
              <a:t>‹#›</a:t>
            </a:fld>
            <a:endParaRPr lang="ru-RU" dirty="0"/>
          </a:p>
        </p:txBody>
      </p:sp>
    </p:spTree>
    <p:extLst>
      <p:ext uri="{BB962C8B-B14F-4D97-AF65-F5344CB8AC3E}">
        <p14:creationId xmlns:p14="http://schemas.microsoft.com/office/powerpoint/2010/main" val="609644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E840EC-C1E3-4E87-928A-0C8DB80C5527}" type="datetime1">
              <a:rPr lang="az-Latn-AZ" smtClean="0"/>
              <a:t>17.02.2021</a:t>
            </a:fld>
            <a:endParaRPr lang="ru-RU" dirty="0"/>
          </a:p>
        </p:txBody>
      </p:sp>
      <p:sp>
        <p:nvSpPr>
          <p:cNvPr id="5" name="Footer Placeholder 4"/>
          <p:cNvSpPr>
            <a:spLocks noGrp="1"/>
          </p:cNvSpPr>
          <p:nvPr>
            <p:ph type="ftr" sz="quarter" idx="11"/>
          </p:nvPr>
        </p:nvSpPr>
        <p:spPr/>
        <p:txBody>
          <a:bodyPr/>
          <a:lstStyle/>
          <a:p>
            <a:r>
              <a:rPr lang="ru-RU" smtClean="0"/>
              <a:t>1</a:t>
            </a:r>
            <a:endParaRPr lang="ru-RU" dirty="0"/>
          </a:p>
        </p:txBody>
      </p:sp>
      <p:sp>
        <p:nvSpPr>
          <p:cNvPr id="6" name="Slide Number Placeholder 5"/>
          <p:cNvSpPr>
            <a:spLocks noGrp="1"/>
          </p:cNvSpPr>
          <p:nvPr>
            <p:ph type="sldNum" sz="quarter" idx="12"/>
          </p:nvPr>
        </p:nvSpPr>
        <p:spPr/>
        <p:txBody>
          <a:bodyPr/>
          <a:lstStyle/>
          <a:p>
            <a:fld id="{004DBA1C-51FA-4176-A5A1-7A05CC0F213D}" type="slidenum">
              <a:rPr lang="ru-RU" smtClean="0"/>
              <a:t>‹#›</a:t>
            </a:fld>
            <a:endParaRPr lang="ru-RU" dirty="0"/>
          </a:p>
        </p:txBody>
      </p:sp>
    </p:spTree>
    <p:extLst>
      <p:ext uri="{BB962C8B-B14F-4D97-AF65-F5344CB8AC3E}">
        <p14:creationId xmlns:p14="http://schemas.microsoft.com/office/powerpoint/2010/main" val="300274031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BD9B56-AB1D-4FE8-9322-E82D0C8CB7FD}" type="datetime1">
              <a:rPr lang="az-Latn-AZ" smtClean="0"/>
              <a:t>17.02.2021</a:t>
            </a:fld>
            <a:endParaRPr lang="ru-RU" dirty="0"/>
          </a:p>
        </p:txBody>
      </p:sp>
      <p:sp>
        <p:nvSpPr>
          <p:cNvPr id="5" name="Footer Placeholder 4"/>
          <p:cNvSpPr>
            <a:spLocks noGrp="1"/>
          </p:cNvSpPr>
          <p:nvPr>
            <p:ph type="ftr" sz="quarter" idx="11"/>
          </p:nvPr>
        </p:nvSpPr>
        <p:spPr/>
        <p:txBody>
          <a:bodyPr/>
          <a:lstStyle/>
          <a:p>
            <a:r>
              <a:rPr lang="ru-RU" smtClean="0"/>
              <a:t>1</a:t>
            </a:r>
            <a:endParaRPr lang="ru-RU" dirty="0"/>
          </a:p>
        </p:txBody>
      </p:sp>
      <p:sp>
        <p:nvSpPr>
          <p:cNvPr id="6" name="Slide Number Placeholder 5"/>
          <p:cNvSpPr>
            <a:spLocks noGrp="1"/>
          </p:cNvSpPr>
          <p:nvPr>
            <p:ph type="sldNum" sz="quarter" idx="12"/>
          </p:nvPr>
        </p:nvSpPr>
        <p:spPr>
          <a:xfrm>
            <a:off x="10951856" y="5867131"/>
            <a:ext cx="551167" cy="365125"/>
          </a:xfrm>
        </p:spPr>
        <p:txBody>
          <a:bodyPr/>
          <a:lstStyle/>
          <a:p>
            <a:fld id="{004DBA1C-51FA-4176-A5A1-7A05CC0F213D}" type="slidenum">
              <a:rPr lang="ru-RU" smtClean="0"/>
              <a:t>‹#›</a:t>
            </a:fld>
            <a:endParaRPr lang="ru-RU" dirty="0"/>
          </a:p>
        </p:txBody>
      </p:sp>
    </p:spTree>
    <p:extLst>
      <p:ext uri="{BB962C8B-B14F-4D97-AF65-F5344CB8AC3E}">
        <p14:creationId xmlns:p14="http://schemas.microsoft.com/office/powerpoint/2010/main" val="1368917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54BAB2-1A26-4C5C-8AA9-38D9543D33F5}" type="datetime1">
              <a:rPr lang="az-Latn-AZ" smtClean="0"/>
              <a:t>17.02.2021</a:t>
            </a:fld>
            <a:endParaRPr lang="ru-RU" dirty="0"/>
          </a:p>
        </p:txBody>
      </p:sp>
      <p:sp>
        <p:nvSpPr>
          <p:cNvPr id="5" name="Footer Placeholder 4"/>
          <p:cNvSpPr>
            <a:spLocks noGrp="1"/>
          </p:cNvSpPr>
          <p:nvPr>
            <p:ph type="ftr" sz="quarter" idx="11"/>
          </p:nvPr>
        </p:nvSpPr>
        <p:spPr/>
        <p:txBody>
          <a:bodyPr/>
          <a:lstStyle/>
          <a:p>
            <a:r>
              <a:rPr lang="ru-RU" smtClean="0"/>
              <a:t>1</a:t>
            </a:r>
            <a:endParaRPr lang="ru-RU" dirty="0"/>
          </a:p>
        </p:txBody>
      </p:sp>
      <p:sp>
        <p:nvSpPr>
          <p:cNvPr id="6" name="Slide Number Placeholder 5"/>
          <p:cNvSpPr>
            <a:spLocks noGrp="1"/>
          </p:cNvSpPr>
          <p:nvPr>
            <p:ph type="sldNum" sz="quarter" idx="12"/>
          </p:nvPr>
        </p:nvSpPr>
        <p:spPr/>
        <p:txBody>
          <a:bodyPr/>
          <a:lstStyle/>
          <a:p>
            <a:fld id="{004DBA1C-51FA-4176-A5A1-7A05CC0F213D}" type="slidenum">
              <a:rPr lang="ru-RU" smtClean="0"/>
              <a:t>‹#›</a:t>
            </a:fld>
            <a:endParaRPr lang="ru-RU" dirty="0"/>
          </a:p>
        </p:txBody>
      </p:sp>
    </p:spTree>
    <p:extLst>
      <p:ext uri="{BB962C8B-B14F-4D97-AF65-F5344CB8AC3E}">
        <p14:creationId xmlns:p14="http://schemas.microsoft.com/office/powerpoint/2010/main" val="228616217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F24BF1-917A-4955-8116-6F984157D2FC}" type="datetime1">
              <a:rPr lang="az-Latn-AZ" smtClean="0"/>
              <a:t>17.02.2021</a:t>
            </a:fld>
            <a:endParaRPr lang="ru-RU" dirty="0"/>
          </a:p>
        </p:txBody>
      </p:sp>
      <p:sp>
        <p:nvSpPr>
          <p:cNvPr id="6" name="Footer Placeholder 5"/>
          <p:cNvSpPr>
            <a:spLocks noGrp="1"/>
          </p:cNvSpPr>
          <p:nvPr>
            <p:ph type="ftr" sz="quarter" idx="11"/>
          </p:nvPr>
        </p:nvSpPr>
        <p:spPr/>
        <p:txBody>
          <a:bodyPr/>
          <a:lstStyle/>
          <a:p>
            <a:r>
              <a:rPr lang="ru-RU" smtClean="0"/>
              <a:t>1</a:t>
            </a:r>
            <a:endParaRPr lang="ru-RU" dirty="0"/>
          </a:p>
        </p:txBody>
      </p:sp>
      <p:sp>
        <p:nvSpPr>
          <p:cNvPr id="7" name="Slide Number Placeholder 6"/>
          <p:cNvSpPr>
            <a:spLocks noGrp="1"/>
          </p:cNvSpPr>
          <p:nvPr>
            <p:ph type="sldNum" sz="quarter" idx="12"/>
          </p:nvPr>
        </p:nvSpPr>
        <p:spPr/>
        <p:txBody>
          <a:bodyPr/>
          <a:lstStyle/>
          <a:p>
            <a:fld id="{004DBA1C-51FA-4176-A5A1-7A05CC0F213D}" type="slidenum">
              <a:rPr lang="ru-RU" smtClean="0"/>
              <a:t>‹#›</a:t>
            </a:fld>
            <a:endParaRPr lang="ru-RU" dirty="0"/>
          </a:p>
        </p:txBody>
      </p:sp>
    </p:spTree>
    <p:extLst>
      <p:ext uri="{BB962C8B-B14F-4D97-AF65-F5344CB8AC3E}">
        <p14:creationId xmlns:p14="http://schemas.microsoft.com/office/powerpoint/2010/main" val="312741552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CE030B-E8A2-460C-9B2F-449017820459}" type="datetime1">
              <a:rPr lang="az-Latn-AZ" smtClean="0"/>
              <a:t>17.02.2021</a:t>
            </a:fld>
            <a:endParaRPr lang="ru-RU" dirty="0"/>
          </a:p>
        </p:txBody>
      </p:sp>
      <p:sp>
        <p:nvSpPr>
          <p:cNvPr id="8" name="Footer Placeholder 7"/>
          <p:cNvSpPr>
            <a:spLocks noGrp="1"/>
          </p:cNvSpPr>
          <p:nvPr>
            <p:ph type="ftr" sz="quarter" idx="11"/>
          </p:nvPr>
        </p:nvSpPr>
        <p:spPr/>
        <p:txBody>
          <a:bodyPr/>
          <a:lstStyle/>
          <a:p>
            <a:r>
              <a:rPr lang="ru-RU" smtClean="0"/>
              <a:t>1</a:t>
            </a:r>
            <a:endParaRPr lang="ru-RU" dirty="0"/>
          </a:p>
        </p:txBody>
      </p:sp>
      <p:sp>
        <p:nvSpPr>
          <p:cNvPr id="9" name="Slide Number Placeholder 8"/>
          <p:cNvSpPr>
            <a:spLocks noGrp="1"/>
          </p:cNvSpPr>
          <p:nvPr>
            <p:ph type="sldNum" sz="quarter" idx="12"/>
          </p:nvPr>
        </p:nvSpPr>
        <p:spPr/>
        <p:txBody>
          <a:bodyPr/>
          <a:lstStyle/>
          <a:p>
            <a:fld id="{004DBA1C-51FA-4176-A5A1-7A05CC0F213D}" type="slidenum">
              <a:rPr lang="ru-RU" smtClean="0"/>
              <a:t>‹#›</a:t>
            </a:fld>
            <a:endParaRPr lang="ru-RU" dirty="0"/>
          </a:p>
        </p:txBody>
      </p:sp>
    </p:spTree>
    <p:extLst>
      <p:ext uri="{BB962C8B-B14F-4D97-AF65-F5344CB8AC3E}">
        <p14:creationId xmlns:p14="http://schemas.microsoft.com/office/powerpoint/2010/main" val="84764355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0A9701-BA24-4528-889E-AE1435A43391}" type="datetime1">
              <a:rPr lang="az-Latn-AZ" smtClean="0"/>
              <a:t>17.02.2021</a:t>
            </a:fld>
            <a:endParaRPr lang="ru-RU" dirty="0"/>
          </a:p>
        </p:txBody>
      </p:sp>
      <p:sp>
        <p:nvSpPr>
          <p:cNvPr id="4" name="Footer Placeholder 3"/>
          <p:cNvSpPr>
            <a:spLocks noGrp="1"/>
          </p:cNvSpPr>
          <p:nvPr>
            <p:ph type="ftr" sz="quarter" idx="11"/>
          </p:nvPr>
        </p:nvSpPr>
        <p:spPr/>
        <p:txBody>
          <a:bodyPr/>
          <a:lstStyle/>
          <a:p>
            <a:r>
              <a:rPr lang="ru-RU" smtClean="0"/>
              <a:t>1</a:t>
            </a:r>
            <a:endParaRPr lang="ru-RU" dirty="0"/>
          </a:p>
        </p:txBody>
      </p:sp>
      <p:sp>
        <p:nvSpPr>
          <p:cNvPr id="5" name="Slide Number Placeholder 4"/>
          <p:cNvSpPr>
            <a:spLocks noGrp="1"/>
          </p:cNvSpPr>
          <p:nvPr>
            <p:ph type="sldNum" sz="quarter" idx="12"/>
          </p:nvPr>
        </p:nvSpPr>
        <p:spPr/>
        <p:txBody>
          <a:bodyPr/>
          <a:lstStyle/>
          <a:p>
            <a:fld id="{004DBA1C-51FA-4176-A5A1-7A05CC0F213D}" type="slidenum">
              <a:rPr lang="ru-RU" smtClean="0"/>
              <a:t>‹#›</a:t>
            </a:fld>
            <a:endParaRPr lang="ru-RU" dirty="0"/>
          </a:p>
        </p:txBody>
      </p:sp>
    </p:spTree>
    <p:extLst>
      <p:ext uri="{BB962C8B-B14F-4D97-AF65-F5344CB8AC3E}">
        <p14:creationId xmlns:p14="http://schemas.microsoft.com/office/powerpoint/2010/main" val="1512812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9CB7D6-609F-4CF9-9FE7-481E43F8BC60}" type="datetime1">
              <a:rPr lang="az-Latn-AZ" smtClean="0"/>
              <a:t>17.02.2021</a:t>
            </a:fld>
            <a:endParaRPr lang="ru-RU" dirty="0"/>
          </a:p>
        </p:txBody>
      </p:sp>
      <p:sp>
        <p:nvSpPr>
          <p:cNvPr id="3" name="Footer Placeholder 2"/>
          <p:cNvSpPr>
            <a:spLocks noGrp="1"/>
          </p:cNvSpPr>
          <p:nvPr>
            <p:ph type="ftr" sz="quarter" idx="11"/>
          </p:nvPr>
        </p:nvSpPr>
        <p:spPr/>
        <p:txBody>
          <a:bodyPr/>
          <a:lstStyle/>
          <a:p>
            <a:r>
              <a:rPr lang="ru-RU" smtClean="0"/>
              <a:t>1</a:t>
            </a:r>
            <a:endParaRPr lang="ru-RU" dirty="0"/>
          </a:p>
        </p:txBody>
      </p:sp>
      <p:sp>
        <p:nvSpPr>
          <p:cNvPr id="4" name="Slide Number Placeholder 3"/>
          <p:cNvSpPr>
            <a:spLocks noGrp="1"/>
          </p:cNvSpPr>
          <p:nvPr>
            <p:ph type="sldNum" sz="quarter" idx="12"/>
          </p:nvPr>
        </p:nvSpPr>
        <p:spPr/>
        <p:txBody>
          <a:bodyPr/>
          <a:lstStyle/>
          <a:p>
            <a:fld id="{004DBA1C-51FA-4176-A5A1-7A05CC0F213D}" type="slidenum">
              <a:rPr lang="ru-RU" smtClean="0"/>
              <a:t>‹#›</a:t>
            </a:fld>
            <a:endParaRPr lang="ru-RU" dirty="0"/>
          </a:p>
        </p:txBody>
      </p:sp>
    </p:spTree>
    <p:extLst>
      <p:ext uri="{BB962C8B-B14F-4D97-AF65-F5344CB8AC3E}">
        <p14:creationId xmlns:p14="http://schemas.microsoft.com/office/powerpoint/2010/main" val="349957612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5B94D71-D7C3-4361-93C8-034A92A74FEE}" type="datetime1">
              <a:rPr lang="az-Latn-AZ" smtClean="0"/>
              <a:t>17.02.2021</a:t>
            </a:fld>
            <a:endParaRPr lang="ru-RU" dirty="0"/>
          </a:p>
        </p:txBody>
      </p:sp>
      <p:sp>
        <p:nvSpPr>
          <p:cNvPr id="6" name="Footer Placeholder 5"/>
          <p:cNvSpPr>
            <a:spLocks noGrp="1"/>
          </p:cNvSpPr>
          <p:nvPr>
            <p:ph type="ftr" sz="quarter" idx="11"/>
          </p:nvPr>
        </p:nvSpPr>
        <p:spPr/>
        <p:txBody>
          <a:bodyPr/>
          <a:lstStyle/>
          <a:p>
            <a:r>
              <a:rPr lang="ru-RU" smtClean="0"/>
              <a:t>1</a:t>
            </a:r>
            <a:endParaRPr lang="ru-RU" dirty="0"/>
          </a:p>
        </p:txBody>
      </p:sp>
      <p:sp>
        <p:nvSpPr>
          <p:cNvPr id="7" name="Slide Number Placeholder 6"/>
          <p:cNvSpPr>
            <a:spLocks noGrp="1"/>
          </p:cNvSpPr>
          <p:nvPr>
            <p:ph type="sldNum" sz="quarter" idx="12"/>
          </p:nvPr>
        </p:nvSpPr>
        <p:spPr/>
        <p:txBody>
          <a:bodyPr/>
          <a:lstStyle/>
          <a:p>
            <a:fld id="{004DBA1C-51FA-4176-A5A1-7A05CC0F213D}" type="slidenum">
              <a:rPr lang="ru-RU" smtClean="0"/>
              <a:t>‹#›</a:t>
            </a:fld>
            <a:endParaRPr lang="ru-RU" dirty="0"/>
          </a:p>
        </p:txBody>
      </p:sp>
    </p:spTree>
    <p:extLst>
      <p:ext uri="{BB962C8B-B14F-4D97-AF65-F5344CB8AC3E}">
        <p14:creationId xmlns:p14="http://schemas.microsoft.com/office/powerpoint/2010/main" val="167200732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038E45C-4CAC-4788-BF87-ABD22A17DC91}" type="datetime1">
              <a:rPr lang="az-Latn-AZ" smtClean="0"/>
              <a:t>17.02.2021</a:t>
            </a:fld>
            <a:endParaRPr lang="ru-RU" dirty="0"/>
          </a:p>
        </p:txBody>
      </p:sp>
      <p:sp>
        <p:nvSpPr>
          <p:cNvPr id="6" name="Footer Placeholder 5"/>
          <p:cNvSpPr>
            <a:spLocks noGrp="1"/>
          </p:cNvSpPr>
          <p:nvPr>
            <p:ph type="ftr" sz="quarter" idx="11"/>
          </p:nvPr>
        </p:nvSpPr>
        <p:spPr/>
        <p:txBody>
          <a:bodyPr/>
          <a:lstStyle/>
          <a:p>
            <a:r>
              <a:rPr lang="en-US" smtClean="0"/>
              <a:t>1</a:t>
            </a:r>
            <a:endParaRPr lang="en-US" dirty="0"/>
          </a:p>
        </p:txBody>
      </p:sp>
      <p:sp>
        <p:nvSpPr>
          <p:cNvPr id="7" name="Slide Number Placeholder 6"/>
          <p:cNvSpPr>
            <a:spLocks noGrp="1"/>
          </p:cNvSpPr>
          <p:nvPr>
            <p:ph type="sldNum" sz="quarter" idx="12"/>
          </p:nvPr>
        </p:nvSpPr>
        <p:spPr/>
        <p:txBody>
          <a:bodyPr/>
          <a:lstStyle/>
          <a:p>
            <a:fld id="{004DBA1C-51FA-4176-A5A1-7A05CC0F213D}" type="slidenum">
              <a:rPr lang="ru-RU" smtClean="0"/>
              <a:t>‹#›</a:t>
            </a:fld>
            <a:endParaRPr lang="ru-RU" dirty="0"/>
          </a:p>
        </p:txBody>
      </p:sp>
    </p:spTree>
    <p:extLst>
      <p:ext uri="{BB962C8B-B14F-4D97-AF65-F5344CB8AC3E}">
        <p14:creationId xmlns:p14="http://schemas.microsoft.com/office/powerpoint/2010/main" val="1451522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5867D7F-4682-4784-874F-7DBE1730116D}" type="datetime1">
              <a:rPr lang="az-Latn-AZ" smtClean="0"/>
              <a:t>17.02.2021</a:t>
            </a:fld>
            <a:endParaRPr lang="ru-RU"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ru-RU" smtClean="0"/>
              <a:t>1</a:t>
            </a:r>
            <a:endParaRPr lang="ru-RU"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04DBA1C-51FA-4176-A5A1-7A05CC0F213D}" type="slidenum">
              <a:rPr lang="ru-RU" smtClean="0"/>
              <a:t>‹#›</a:t>
            </a:fld>
            <a:endParaRPr lang="ru-RU" dirty="0"/>
          </a:p>
        </p:txBody>
      </p:sp>
    </p:spTree>
    <p:extLst>
      <p:ext uri="{BB962C8B-B14F-4D97-AF65-F5344CB8AC3E}">
        <p14:creationId xmlns:p14="http://schemas.microsoft.com/office/powerpoint/2010/main" val="2962618232"/>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 id="2147484160" r:id="rId13"/>
    <p:sldLayoutId id="2147484161" r:id="rId14"/>
    <p:sldLayoutId id="2147484162" r:id="rId15"/>
    <p:sldLayoutId id="2147484163" r:id="rId16"/>
    <p:sldLayoutId id="2147484164" r:id="rId17"/>
  </p:sldLayoutIdLst>
  <p:hf hdr="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microsoft.com/office/2007/relationships/hdphoto" Target="../media/hdphoto1.wdp"/><Relationship Id="rId7" Type="http://schemas.microsoft.com/office/2007/relationships/hdphoto" Target="../media/hdphoto2.wdp"/><Relationship Id="rId12"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11428" y="6464779"/>
            <a:ext cx="551167" cy="365125"/>
          </a:xfrm>
        </p:spPr>
        <p:txBody>
          <a:bodyPr/>
          <a:lstStyle/>
          <a:p>
            <a:fld id="{004DBA1C-51FA-4176-A5A1-7A05CC0F213D}" type="slidenum">
              <a:rPr lang="ru-RU" smtClean="0"/>
              <a:t>1</a:t>
            </a:fld>
            <a:endParaRPr lang="ru-RU" dirty="0"/>
          </a:p>
        </p:txBody>
      </p:sp>
      <p:sp>
        <p:nvSpPr>
          <p:cNvPr id="7" name="TextBox 6"/>
          <p:cNvSpPr txBox="1"/>
          <p:nvPr/>
        </p:nvSpPr>
        <p:spPr>
          <a:xfrm>
            <a:off x="1724373" y="224275"/>
            <a:ext cx="3374967" cy="461665"/>
          </a:xfrm>
          <a:prstGeom prst="rect">
            <a:avLst/>
          </a:prstGeom>
          <a:noFill/>
        </p:spPr>
        <p:txBody>
          <a:bodyPr wrap="square" rtlCol="0">
            <a:spAutoFit/>
          </a:bodyPr>
          <a:lstStyle/>
          <a:p>
            <a:r>
              <a:rPr lang="az-Latn-AZ" sz="2400" b="1" dirty="0" smtClean="0">
                <a:solidFill>
                  <a:srgbClr val="00B0F0"/>
                </a:solidFill>
              </a:rPr>
              <a:t>Qərar</a:t>
            </a:r>
            <a:endParaRPr lang="ru-RU" sz="2400" b="1" dirty="0">
              <a:solidFill>
                <a:srgbClr val="00B0F0"/>
              </a:solidFill>
            </a:endParaRPr>
          </a:p>
        </p:txBody>
      </p:sp>
      <p:sp>
        <p:nvSpPr>
          <p:cNvPr id="8" name="Rounded Rectangle 7"/>
          <p:cNvSpPr/>
          <p:nvPr/>
        </p:nvSpPr>
        <p:spPr>
          <a:xfrm>
            <a:off x="1596045" y="615422"/>
            <a:ext cx="3737956" cy="705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Picture 8"/>
          <p:cNvPicPr>
            <a:picLocks noChangeAspect="1"/>
          </p:cNvPicPr>
          <p:nvPr/>
        </p:nvPicPr>
        <p:blipFill>
          <a:blip r:embed="rId2"/>
          <a:stretch>
            <a:fillRect/>
          </a:stretch>
        </p:blipFill>
        <p:spPr>
          <a:xfrm>
            <a:off x="1697672" y="1009788"/>
            <a:ext cx="3401668" cy="4721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5538530" y="845210"/>
            <a:ext cx="5648368" cy="369332"/>
          </a:xfrm>
          <a:prstGeom prst="rect">
            <a:avLst/>
          </a:prstGeom>
          <a:noFill/>
        </p:spPr>
        <p:txBody>
          <a:bodyPr wrap="square" rtlCol="0">
            <a:spAutoFit/>
          </a:bodyPr>
          <a:lstStyle/>
          <a:p>
            <a:r>
              <a:rPr lang="az-Latn-AZ" b="1" dirty="0" smtClean="0">
                <a:solidFill>
                  <a:srgbClr val="00B0F0"/>
                </a:solidFill>
              </a:rPr>
              <a:t>Məqsəd</a:t>
            </a:r>
            <a:endParaRPr lang="ru-RU" b="1" dirty="0">
              <a:solidFill>
                <a:srgbClr val="00B0F0"/>
              </a:solidFill>
            </a:endParaRPr>
          </a:p>
        </p:txBody>
      </p:sp>
      <p:sp>
        <p:nvSpPr>
          <p:cNvPr id="11" name="Rounded Rectangle 10"/>
          <p:cNvSpPr/>
          <p:nvPr/>
        </p:nvSpPr>
        <p:spPr>
          <a:xfrm>
            <a:off x="5407023" y="1175395"/>
            <a:ext cx="6255869" cy="457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Rectangle 11"/>
          <p:cNvSpPr/>
          <p:nvPr/>
        </p:nvSpPr>
        <p:spPr>
          <a:xfrm>
            <a:off x="5334001" y="1195507"/>
            <a:ext cx="6519332" cy="584775"/>
          </a:xfrm>
          <a:prstGeom prst="rect">
            <a:avLst/>
          </a:prstGeom>
        </p:spPr>
        <p:txBody>
          <a:bodyPr wrap="square">
            <a:spAutoFit/>
          </a:bodyPr>
          <a:lstStyle/>
          <a:p>
            <a:r>
              <a:rPr lang="az-Latn-AZ" sz="1600" dirty="0">
                <a:latin typeface="Times New Roman" panose="02020603050405020304" pitchFamily="18" charset="0"/>
                <a:cs typeface="Times New Roman" panose="02020603050405020304" pitchFamily="18" charset="0"/>
              </a:rPr>
              <a:t>Azərbaycan Respublikasında mikro, kiçik və orta </a:t>
            </a:r>
            <a:r>
              <a:rPr lang="az-Latn-AZ" sz="1600" dirty="0" smtClean="0">
                <a:latin typeface="Times New Roman" panose="02020603050405020304" pitchFamily="18" charset="0"/>
                <a:cs typeface="Times New Roman" panose="02020603050405020304" pitchFamily="18" charset="0"/>
              </a:rPr>
              <a:t>sahibkarlığın inkişafı </a:t>
            </a:r>
            <a:r>
              <a:rPr lang="az-Latn-AZ" sz="1600" dirty="0">
                <a:latin typeface="Times New Roman" panose="02020603050405020304" pitchFamily="18" charset="0"/>
                <a:cs typeface="Times New Roman" panose="02020603050405020304" pitchFamily="18" charset="0"/>
              </a:rPr>
              <a:t>ilə əlaqədar təhsil, elm, tədqiqat və dəstək layihələrinin maliyyələşdirilməsidir.</a:t>
            </a:r>
          </a:p>
        </p:txBody>
      </p:sp>
      <p:sp>
        <p:nvSpPr>
          <p:cNvPr id="13" name="TextBox 12"/>
          <p:cNvSpPr txBox="1"/>
          <p:nvPr/>
        </p:nvSpPr>
        <p:spPr>
          <a:xfrm>
            <a:off x="10787862" y="1973937"/>
            <a:ext cx="5695135" cy="369332"/>
          </a:xfrm>
          <a:prstGeom prst="rect">
            <a:avLst/>
          </a:prstGeom>
          <a:noFill/>
        </p:spPr>
        <p:txBody>
          <a:bodyPr wrap="square" rtlCol="0">
            <a:spAutoFit/>
          </a:bodyPr>
          <a:lstStyle/>
          <a:p>
            <a:r>
              <a:rPr lang="az-Latn-AZ" b="1" dirty="0" smtClean="0">
                <a:solidFill>
                  <a:srgbClr val="00B0F0"/>
                </a:solidFill>
              </a:rPr>
              <a:t>Təşkili</a:t>
            </a:r>
            <a:endParaRPr lang="ru-RU" b="1" dirty="0">
              <a:solidFill>
                <a:srgbClr val="00B0F0"/>
              </a:solidFill>
            </a:endParaRPr>
          </a:p>
        </p:txBody>
      </p:sp>
      <p:sp>
        <p:nvSpPr>
          <p:cNvPr id="14" name="Rounded Rectangle 13"/>
          <p:cNvSpPr/>
          <p:nvPr/>
        </p:nvSpPr>
        <p:spPr>
          <a:xfrm>
            <a:off x="5410201" y="2285113"/>
            <a:ext cx="6307666" cy="457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Rectangle 14"/>
          <p:cNvSpPr/>
          <p:nvPr/>
        </p:nvSpPr>
        <p:spPr>
          <a:xfrm>
            <a:off x="5420531" y="2290199"/>
            <a:ext cx="6310844" cy="1107996"/>
          </a:xfrm>
          <a:prstGeom prst="rect">
            <a:avLst/>
          </a:prstGeom>
        </p:spPr>
        <p:txBody>
          <a:bodyPr wrap="square">
            <a:spAutoFit/>
          </a:bodyPr>
          <a:lstStyle/>
          <a:p>
            <a:pPr algn="just"/>
            <a:r>
              <a:rPr lang="az-Latn-AZ" sz="1600" dirty="0" smtClean="0">
                <a:latin typeface="Times New Roman" panose="02020603050405020304" pitchFamily="18" charset="0"/>
                <a:cs typeface="Times New Roman" panose="02020603050405020304" pitchFamily="18" charset="0"/>
              </a:rPr>
              <a:t>mikro</a:t>
            </a:r>
            <a:r>
              <a:rPr lang="az-Latn-AZ" sz="1600" dirty="0">
                <a:latin typeface="Times New Roman" panose="02020603050405020304" pitchFamily="18" charset="0"/>
                <a:cs typeface="Times New Roman" panose="02020603050405020304" pitchFamily="18" charset="0"/>
              </a:rPr>
              <a:t>, kiçik və orta sahibkarlığın inkişafı ilə əlaqədar layihələrin maliyyələşdirilməsini “Qrant haqqında” Azərbaycan Respublikası Qanununa və bu Qaydaya uyğun olaraq Agentlik tərəfindən keçirilən</a:t>
            </a:r>
          </a:p>
          <a:p>
            <a:pPr algn="just"/>
            <a:r>
              <a:rPr lang="az-Latn-AZ" sz="1600" dirty="0">
                <a:latin typeface="Times New Roman" panose="02020603050405020304" pitchFamily="18" charset="0"/>
                <a:cs typeface="Times New Roman" panose="02020603050405020304" pitchFamily="18" charset="0"/>
              </a:rPr>
              <a:t>müsabiqələr yolu ilə həyata keçirəcək. </a:t>
            </a:r>
          </a:p>
        </p:txBody>
      </p:sp>
      <p:sp>
        <p:nvSpPr>
          <p:cNvPr id="16" name="TextBox 15"/>
          <p:cNvSpPr txBox="1"/>
          <p:nvPr/>
        </p:nvSpPr>
        <p:spPr>
          <a:xfrm>
            <a:off x="5538530" y="3404880"/>
            <a:ext cx="5695135" cy="369332"/>
          </a:xfrm>
          <a:prstGeom prst="rect">
            <a:avLst/>
          </a:prstGeom>
          <a:noFill/>
        </p:spPr>
        <p:txBody>
          <a:bodyPr wrap="square" rtlCol="0">
            <a:spAutoFit/>
          </a:bodyPr>
          <a:lstStyle/>
          <a:p>
            <a:r>
              <a:rPr lang="az-Latn-AZ" b="1" dirty="0" smtClean="0">
                <a:solidFill>
                  <a:srgbClr val="00B0F0"/>
                </a:solidFill>
              </a:rPr>
              <a:t>Subyektlər</a:t>
            </a:r>
            <a:endParaRPr lang="ru-RU" b="1" dirty="0">
              <a:solidFill>
                <a:srgbClr val="00B0F0"/>
              </a:solidFill>
            </a:endParaRPr>
          </a:p>
        </p:txBody>
      </p:sp>
      <p:sp>
        <p:nvSpPr>
          <p:cNvPr id="17" name="Rounded Rectangle 16"/>
          <p:cNvSpPr/>
          <p:nvPr/>
        </p:nvSpPr>
        <p:spPr>
          <a:xfrm>
            <a:off x="5439834" y="3714457"/>
            <a:ext cx="6307666" cy="457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Rectangle 17"/>
          <p:cNvSpPr/>
          <p:nvPr/>
        </p:nvSpPr>
        <p:spPr>
          <a:xfrm>
            <a:off x="5444840" y="4936196"/>
            <a:ext cx="6259047" cy="584775"/>
          </a:xfrm>
          <a:prstGeom prst="rect">
            <a:avLst/>
          </a:prstGeom>
        </p:spPr>
        <p:txBody>
          <a:bodyPr wrap="square">
            <a:spAutoFit/>
          </a:bodyPr>
          <a:lstStyle/>
          <a:p>
            <a:pPr algn="just"/>
            <a:r>
              <a:rPr lang="az-Latn-AZ" sz="1600" dirty="0">
                <a:latin typeface="Times New Roman" panose="02020603050405020304" pitchFamily="18" charset="0"/>
                <a:cs typeface="Times New Roman" panose="02020603050405020304" pitchFamily="18" charset="0"/>
              </a:rPr>
              <a:t>Agentliyə təqdim olunmuş hər bir layihə üzrə maliyyələşdirilmə məbləği 20 000 manata qədərdir.</a:t>
            </a:r>
          </a:p>
        </p:txBody>
      </p:sp>
      <p:sp>
        <p:nvSpPr>
          <p:cNvPr id="19" name="Rectangle 18"/>
          <p:cNvSpPr/>
          <p:nvPr/>
        </p:nvSpPr>
        <p:spPr>
          <a:xfrm>
            <a:off x="5435628" y="3739464"/>
            <a:ext cx="6280649" cy="830997"/>
          </a:xfrm>
          <a:prstGeom prst="rect">
            <a:avLst/>
          </a:prstGeom>
        </p:spPr>
        <p:txBody>
          <a:bodyPr wrap="square">
            <a:spAutoFit/>
          </a:bodyPr>
          <a:lstStyle/>
          <a:p>
            <a:pPr algn="just"/>
            <a:r>
              <a:rPr lang="az-Latn-AZ" sz="1600" dirty="0">
                <a:latin typeface="Times New Roman" panose="02020603050405020304" pitchFamily="18" charset="0"/>
                <a:cs typeface="Times New Roman" panose="02020603050405020304" pitchFamily="18" charset="0"/>
              </a:rPr>
              <a:t>KOB subyektlərinə aid olan istənilən hüquqi şəxs və ya hüquqi şəxs yaratmadan sahibkarlıq fəaliyyəti ilə məşğul olan fiziki şəxs müsabiqədə iştirak etmək hüququna malikdir. </a:t>
            </a:r>
          </a:p>
        </p:txBody>
      </p:sp>
      <p:sp>
        <p:nvSpPr>
          <p:cNvPr id="20" name="TextBox 19"/>
          <p:cNvSpPr txBox="1"/>
          <p:nvPr/>
        </p:nvSpPr>
        <p:spPr>
          <a:xfrm>
            <a:off x="9344432" y="4580701"/>
            <a:ext cx="5695135" cy="369332"/>
          </a:xfrm>
          <a:prstGeom prst="rect">
            <a:avLst/>
          </a:prstGeom>
          <a:noFill/>
        </p:spPr>
        <p:txBody>
          <a:bodyPr wrap="square" rtlCol="0">
            <a:spAutoFit/>
          </a:bodyPr>
          <a:lstStyle/>
          <a:p>
            <a:r>
              <a:rPr lang="az-Latn-AZ" b="1" dirty="0" smtClean="0">
                <a:solidFill>
                  <a:srgbClr val="00B0F0"/>
                </a:solidFill>
              </a:rPr>
              <a:t>Maliyyələşmə məbləği</a:t>
            </a:r>
            <a:endParaRPr lang="ru-RU" b="1" dirty="0">
              <a:solidFill>
                <a:srgbClr val="00B0F0"/>
              </a:solidFill>
            </a:endParaRPr>
          </a:p>
        </p:txBody>
      </p:sp>
      <p:sp>
        <p:nvSpPr>
          <p:cNvPr id="21" name="Rounded Rectangle 20"/>
          <p:cNvSpPr/>
          <p:nvPr/>
        </p:nvSpPr>
        <p:spPr>
          <a:xfrm>
            <a:off x="5420531" y="4903786"/>
            <a:ext cx="6307666" cy="457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p:cNvSpPr txBox="1"/>
          <p:nvPr/>
        </p:nvSpPr>
        <p:spPr>
          <a:xfrm>
            <a:off x="5494917" y="5558729"/>
            <a:ext cx="5695135" cy="369332"/>
          </a:xfrm>
          <a:prstGeom prst="rect">
            <a:avLst/>
          </a:prstGeom>
          <a:noFill/>
        </p:spPr>
        <p:txBody>
          <a:bodyPr wrap="square" rtlCol="0">
            <a:spAutoFit/>
          </a:bodyPr>
          <a:lstStyle/>
          <a:p>
            <a:r>
              <a:rPr lang="en-US" b="1" dirty="0" err="1" smtClean="0">
                <a:solidFill>
                  <a:srgbClr val="00B0F0"/>
                </a:solidFill>
              </a:rPr>
              <a:t>Layih</a:t>
            </a:r>
            <a:r>
              <a:rPr lang="az-Latn-AZ" b="1" dirty="0" smtClean="0">
                <a:solidFill>
                  <a:srgbClr val="00B0F0"/>
                </a:solidFill>
              </a:rPr>
              <a:t>ə sayı</a:t>
            </a:r>
            <a:endParaRPr lang="ru-RU" b="1" dirty="0">
              <a:solidFill>
                <a:srgbClr val="00B0F0"/>
              </a:solidFill>
            </a:endParaRPr>
          </a:p>
        </p:txBody>
      </p:sp>
      <p:sp>
        <p:nvSpPr>
          <p:cNvPr id="23" name="Rounded Rectangle 22"/>
          <p:cNvSpPr/>
          <p:nvPr/>
        </p:nvSpPr>
        <p:spPr>
          <a:xfrm>
            <a:off x="5396221" y="5868306"/>
            <a:ext cx="6307666" cy="457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Rectangle 23"/>
          <p:cNvSpPr/>
          <p:nvPr/>
        </p:nvSpPr>
        <p:spPr>
          <a:xfrm>
            <a:off x="5453342" y="5891733"/>
            <a:ext cx="6280649" cy="338554"/>
          </a:xfrm>
          <a:prstGeom prst="rect">
            <a:avLst/>
          </a:prstGeom>
        </p:spPr>
        <p:txBody>
          <a:bodyPr wrap="square">
            <a:spAutoFit/>
          </a:bodyPr>
          <a:lstStyle/>
          <a:p>
            <a:pPr algn="just"/>
            <a:r>
              <a:rPr lang="az-Latn-AZ" sz="1600" dirty="0" smtClean="0">
                <a:latin typeface="Times New Roman" panose="02020603050405020304" pitchFamily="18" charset="0"/>
                <a:cs typeface="Times New Roman" panose="02020603050405020304" pitchFamily="18" charset="0"/>
              </a:rPr>
              <a:t>Hər bir şəxs hər müsabiqə çərçivəsində yalnız 1 layihə təqdim edə bilər. </a:t>
            </a:r>
            <a:endParaRPr lang="az-Latn-A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021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503551" y="6492875"/>
            <a:ext cx="551167" cy="365125"/>
          </a:xfrm>
        </p:spPr>
        <p:txBody>
          <a:bodyPr/>
          <a:lstStyle/>
          <a:p>
            <a:fld id="{004DBA1C-51FA-4176-A5A1-7A05CC0F213D}" type="slidenum">
              <a:rPr lang="ru-RU" smtClean="0"/>
              <a:t>10</a:t>
            </a:fld>
            <a:endParaRPr lang="ru-RU" dirty="0"/>
          </a:p>
        </p:txBody>
      </p:sp>
      <p:sp>
        <p:nvSpPr>
          <p:cNvPr id="7" name="Title 1"/>
          <p:cNvSpPr>
            <a:spLocks noGrp="1"/>
          </p:cNvSpPr>
          <p:nvPr>
            <p:ph type="title"/>
          </p:nvPr>
        </p:nvSpPr>
        <p:spPr>
          <a:xfrm>
            <a:off x="8439943" y="153757"/>
            <a:ext cx="10018713" cy="461665"/>
          </a:xfrm>
          <a:noFill/>
        </p:spPr>
        <p:txBody>
          <a:bodyPr wrap="square" rtlCol="0">
            <a:spAutoFit/>
          </a:bodyPr>
          <a:lstStyle/>
          <a:p>
            <a:pPr algn="l" defTabSz="914400"/>
            <a:r>
              <a:rPr lang="az-Latn-AZ" sz="2400" b="1" dirty="0" smtClean="0">
                <a:solidFill>
                  <a:srgbClr val="00B0F0"/>
                </a:solidFill>
                <a:latin typeface="+mn-lt"/>
                <a:ea typeface="+mn-ea"/>
                <a:cs typeface="+mn-cs"/>
              </a:rPr>
              <a:t>Layihələrin monitorinqi</a:t>
            </a:r>
            <a:endParaRPr lang="ru-RU" sz="2400" b="1" dirty="0">
              <a:solidFill>
                <a:srgbClr val="00B0F0"/>
              </a:solidFill>
              <a:latin typeface="+mn-lt"/>
              <a:ea typeface="+mn-ea"/>
              <a:cs typeface="+mn-cs"/>
            </a:endParaRPr>
          </a:p>
        </p:txBody>
      </p:sp>
      <p:sp>
        <p:nvSpPr>
          <p:cNvPr id="8" name="Rounded Rectangle 7"/>
          <p:cNvSpPr/>
          <p:nvPr/>
        </p:nvSpPr>
        <p:spPr>
          <a:xfrm>
            <a:off x="1596044" y="615422"/>
            <a:ext cx="10183091" cy="705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4" name="Picture 2" descr="Image result for monito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9630" y="4252427"/>
            <a:ext cx="7540625" cy="26182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460500" y="892421"/>
            <a:ext cx="10594218" cy="369332"/>
          </a:xfrm>
          <a:prstGeom prst="rect">
            <a:avLst/>
          </a:prstGeom>
        </p:spPr>
        <p:txBody>
          <a:bodyPr wrap="square">
            <a:spAutoFit/>
          </a:bodyPr>
          <a:lstStyle/>
          <a:p>
            <a:r>
              <a:rPr lang="az-Latn-AZ" dirty="0">
                <a:solidFill>
                  <a:schemeClr val="tx1">
                    <a:lumMod val="75000"/>
                    <a:lumOff val="25000"/>
                  </a:schemeClr>
                </a:solidFill>
                <a:latin typeface="Arial" panose="020B0604020202020204" pitchFamily="34" charset="0"/>
              </a:rPr>
              <a:t>qalib layihələrin icrasına </a:t>
            </a:r>
            <a:r>
              <a:rPr lang="az-Latn-AZ" dirty="0" smtClean="0">
                <a:solidFill>
                  <a:schemeClr val="tx1">
                    <a:lumMod val="75000"/>
                    <a:lumOff val="25000"/>
                  </a:schemeClr>
                </a:solidFill>
                <a:latin typeface="Arial" panose="020B0604020202020204" pitchFamily="34" charset="0"/>
              </a:rPr>
              <a:t>və ödənilən </a:t>
            </a:r>
            <a:r>
              <a:rPr lang="az-Latn-AZ" dirty="0">
                <a:solidFill>
                  <a:schemeClr val="tx1">
                    <a:lumMod val="75000"/>
                    <a:lumOff val="25000"/>
                  </a:schemeClr>
                </a:solidFill>
                <a:latin typeface="Arial" panose="020B0604020202020204" pitchFamily="34" charset="0"/>
              </a:rPr>
              <a:t>vəsaitin təyinatı üzrə istifadə edilməsinə nəzarəti </a:t>
            </a:r>
            <a:r>
              <a:rPr lang="az-Latn-AZ" dirty="0" smtClean="0">
                <a:solidFill>
                  <a:schemeClr val="tx1">
                    <a:lumMod val="75000"/>
                    <a:lumOff val="25000"/>
                  </a:schemeClr>
                </a:solidFill>
                <a:latin typeface="Arial" panose="020B0604020202020204" pitchFamily="34" charset="0"/>
              </a:rPr>
              <a:t>həyata keçirilir</a:t>
            </a:r>
            <a:endParaRPr lang="az-Latn-AZ" dirty="0">
              <a:solidFill>
                <a:schemeClr val="tx1">
                  <a:lumMod val="75000"/>
                  <a:lumOff val="25000"/>
                </a:schemeClr>
              </a:solidFill>
            </a:endParaRPr>
          </a:p>
        </p:txBody>
      </p:sp>
      <p:sp>
        <p:nvSpPr>
          <p:cNvPr id="10" name="Rectangle 9"/>
          <p:cNvSpPr/>
          <p:nvPr/>
        </p:nvSpPr>
        <p:spPr>
          <a:xfrm>
            <a:off x="1460499" y="1555161"/>
            <a:ext cx="10851355" cy="646331"/>
          </a:xfrm>
          <a:prstGeom prst="rect">
            <a:avLst/>
          </a:prstGeom>
        </p:spPr>
        <p:txBody>
          <a:bodyPr wrap="square">
            <a:spAutoFit/>
          </a:bodyPr>
          <a:lstStyle/>
          <a:p>
            <a:r>
              <a:rPr lang="az-Latn-AZ" dirty="0">
                <a:solidFill>
                  <a:schemeClr val="tx1">
                    <a:lumMod val="75000"/>
                    <a:lumOff val="25000"/>
                  </a:schemeClr>
                </a:solidFill>
                <a:latin typeface="Arial" panose="020B0604020202020204" pitchFamily="34" charset="0"/>
              </a:rPr>
              <a:t>Agentlik maliyyələşdirdiyi layihələr üzrə ilkin, aralıq və yekun hesabatlar tələb etmək, monitorinqlər keçirmək və qiymətləndirmə aparmaq hüququna malikdir.</a:t>
            </a:r>
          </a:p>
        </p:txBody>
      </p:sp>
      <p:sp>
        <p:nvSpPr>
          <p:cNvPr id="11" name="Rectangle 10"/>
          <p:cNvSpPr/>
          <p:nvPr/>
        </p:nvSpPr>
        <p:spPr>
          <a:xfrm>
            <a:off x="1387077" y="2494900"/>
            <a:ext cx="10998200" cy="646331"/>
          </a:xfrm>
          <a:prstGeom prst="rect">
            <a:avLst/>
          </a:prstGeom>
        </p:spPr>
        <p:txBody>
          <a:bodyPr wrap="square">
            <a:spAutoFit/>
          </a:bodyPr>
          <a:lstStyle/>
          <a:p>
            <a:r>
              <a:rPr lang="az-Latn-AZ" dirty="0" smtClean="0">
                <a:solidFill>
                  <a:schemeClr val="tx1">
                    <a:lumMod val="75000"/>
                    <a:lumOff val="25000"/>
                  </a:schemeClr>
                </a:solidFill>
                <a:latin typeface="Arial" panose="020B0604020202020204" pitchFamily="34" charset="0"/>
              </a:rPr>
              <a:t>ayrılmış vəsait tam xərclənmədikdə, qalıq məbləğ layihənin icra müddəti bitdikdən sonra Agentliyin hesabına qaytarılır.</a:t>
            </a:r>
            <a:endParaRPr lang="az-Latn-AZ" dirty="0">
              <a:solidFill>
                <a:schemeClr val="tx1">
                  <a:lumMod val="75000"/>
                  <a:lumOff val="25000"/>
                </a:schemeClr>
              </a:solidFill>
              <a:latin typeface="Arial" panose="020B0604020202020204" pitchFamily="34" charset="0"/>
            </a:endParaRPr>
          </a:p>
        </p:txBody>
      </p:sp>
      <p:sp>
        <p:nvSpPr>
          <p:cNvPr id="12" name="Rectangle 11"/>
          <p:cNvSpPr/>
          <p:nvPr/>
        </p:nvSpPr>
        <p:spPr>
          <a:xfrm>
            <a:off x="1181100" y="3502201"/>
            <a:ext cx="11010900" cy="646331"/>
          </a:xfrm>
          <a:prstGeom prst="rect">
            <a:avLst/>
          </a:prstGeom>
        </p:spPr>
        <p:txBody>
          <a:bodyPr wrap="square">
            <a:spAutoFit/>
          </a:bodyPr>
          <a:lstStyle/>
          <a:p>
            <a:r>
              <a:rPr lang="az-Latn-AZ" dirty="0">
                <a:solidFill>
                  <a:schemeClr val="tx1">
                    <a:lumMod val="75000"/>
                    <a:lumOff val="25000"/>
                  </a:schemeClr>
                </a:solidFill>
                <a:latin typeface="Arial" panose="020B0604020202020204" pitchFamily="34" charset="0"/>
              </a:rPr>
              <a:t>Layihə üçün ayrılmış vəsait tam istifadə edilmədikdə, qalıq məbləğ və ya təyinatı üzrə xərclənmədiyi aşkar edildikdə, tam məbləğ Agentliyin hesabına qaytarılır.</a:t>
            </a:r>
          </a:p>
        </p:txBody>
      </p:sp>
    </p:spTree>
    <p:extLst>
      <p:ext uri="{BB962C8B-B14F-4D97-AF65-F5344CB8AC3E}">
        <p14:creationId xmlns:p14="http://schemas.microsoft.com/office/powerpoint/2010/main" val="149887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24373" y="224275"/>
            <a:ext cx="3374967" cy="461665"/>
          </a:xfrm>
          <a:prstGeom prst="rect">
            <a:avLst/>
          </a:prstGeom>
          <a:noFill/>
        </p:spPr>
        <p:txBody>
          <a:bodyPr wrap="square" rtlCol="0">
            <a:spAutoFit/>
          </a:bodyPr>
          <a:lstStyle/>
          <a:p>
            <a:r>
              <a:rPr lang="az-Latn-AZ" sz="2400" b="1" dirty="0" smtClean="0">
                <a:solidFill>
                  <a:srgbClr val="00B0F0"/>
                </a:solidFill>
              </a:rPr>
              <a:t>Təhsil</a:t>
            </a:r>
            <a:endParaRPr lang="ru-RU" sz="2400" b="1" dirty="0">
              <a:solidFill>
                <a:srgbClr val="00B0F0"/>
              </a:solidFill>
            </a:endParaRPr>
          </a:p>
        </p:txBody>
      </p:sp>
      <p:sp>
        <p:nvSpPr>
          <p:cNvPr id="8" name="Rounded Rectangle 7"/>
          <p:cNvSpPr/>
          <p:nvPr/>
        </p:nvSpPr>
        <p:spPr>
          <a:xfrm>
            <a:off x="1596044" y="615422"/>
            <a:ext cx="10443555" cy="635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Rectangle 26"/>
          <p:cNvSpPr/>
          <p:nvPr/>
        </p:nvSpPr>
        <p:spPr>
          <a:xfrm>
            <a:off x="1724373" y="2861277"/>
            <a:ext cx="9853343" cy="3016210"/>
          </a:xfrm>
          <a:prstGeom prst="rect">
            <a:avLst/>
          </a:prstGeom>
        </p:spPr>
        <p:txBody>
          <a:bodyPr wrap="square">
            <a:spAutoFit/>
          </a:bodyPr>
          <a:lstStyle/>
          <a:p>
            <a:pPr marL="342900" marR="0" lvl="0" indent="-342900" algn="just">
              <a:spcBef>
                <a:spcPts val="0"/>
              </a:spcBef>
              <a:spcAft>
                <a:spcPts val="0"/>
              </a:spcAft>
              <a:buSzPts val="1100"/>
              <a:buFont typeface="Arial" panose="020B0604020202020204" pitchFamily="34" charset="0"/>
              <a:buChar char="-"/>
            </a:pPr>
            <a:endParaRPr lang="az-Latn-AZ" sz="1000" dirty="0" smtClean="0">
              <a:solidFill>
                <a:schemeClr val="accent1">
                  <a:lumMod val="50000"/>
                </a:schemeClr>
              </a:solidFill>
              <a:effectLst/>
              <a:latin typeface="Palatino Linotype" panose="02040502050505030304" pitchFamily="18" charset="0"/>
              <a:ea typeface="Calibri" panose="020F0502020204030204" pitchFamily="34" charset="0"/>
            </a:endParaRPr>
          </a:p>
          <a:p>
            <a:pPr marL="342900" marR="0" lvl="0" indent="-342900" algn="just">
              <a:spcBef>
                <a:spcPts val="0"/>
              </a:spcBef>
              <a:spcAft>
                <a:spcPts val="0"/>
              </a:spcAft>
              <a:buSzPts val="1100"/>
              <a:buFont typeface="Arial" panose="020B0604020202020204" pitchFamily="34" charset="0"/>
              <a:buChar char="-"/>
            </a:pPr>
            <a:r>
              <a:rPr lang="az-Latn-AZ" sz="1600" dirty="0">
                <a:solidFill>
                  <a:schemeClr val="accent1">
                    <a:lumMod val="50000"/>
                  </a:schemeClr>
                </a:solidFill>
                <a:latin typeface="Palatino Linotype" panose="02040502050505030304" pitchFamily="18" charset="0"/>
                <a:ea typeface="Calibri" panose="020F0502020204030204" pitchFamily="34" charset="0"/>
              </a:rPr>
              <a:t>tədris-metodik maarifləndirici vəsaitlərin hazırlanması</a:t>
            </a:r>
          </a:p>
          <a:p>
            <a:pPr marL="342900" marR="0" lvl="0" indent="-342900" algn="just">
              <a:spcBef>
                <a:spcPts val="0"/>
              </a:spcBef>
              <a:spcAft>
                <a:spcPts val="0"/>
              </a:spcAft>
              <a:buSzPts val="1100"/>
              <a:buFont typeface="Arial" panose="020B0604020202020204" pitchFamily="34" charset="0"/>
              <a:buChar char="-"/>
            </a:pPr>
            <a:endParaRPr lang="az-Latn-AZ" sz="1600" dirty="0">
              <a:solidFill>
                <a:schemeClr val="accent1">
                  <a:lumMod val="50000"/>
                </a:schemeClr>
              </a:solidFill>
              <a:latin typeface="Palatino Linotype" panose="02040502050505030304" pitchFamily="18" charset="0"/>
              <a:ea typeface="Calibri" panose="020F0502020204030204" pitchFamily="34" charset="0"/>
            </a:endParaRPr>
          </a:p>
          <a:p>
            <a:pPr marL="342900" marR="0" lvl="0" indent="-342900" algn="just">
              <a:spcBef>
                <a:spcPts val="0"/>
              </a:spcBef>
              <a:spcAft>
                <a:spcPts val="0"/>
              </a:spcAft>
              <a:buSzPts val="1100"/>
              <a:buFont typeface="Arial" panose="020B0604020202020204" pitchFamily="34" charset="0"/>
              <a:buChar char="-"/>
            </a:pPr>
            <a:r>
              <a:rPr lang="az-Latn-AZ" sz="1600" dirty="0">
                <a:solidFill>
                  <a:schemeClr val="accent1">
                    <a:lumMod val="50000"/>
                  </a:schemeClr>
                </a:solidFill>
                <a:latin typeface="Palatino Linotype" panose="02040502050505030304" pitchFamily="18" charset="0"/>
                <a:ea typeface="Calibri" panose="020F0502020204030204" pitchFamily="34" charset="0"/>
              </a:rPr>
              <a:t>müxtəlif seminar, konfrans, təlim, treninq və praktiki təcrübə proqramlarının hazırlanması və təşkil edilməsi, habelə tədris, konsaltinq və maarifləndirmə dəstəyinin göstərilməsi;</a:t>
            </a:r>
          </a:p>
          <a:p>
            <a:pPr marL="342900" marR="0" lvl="0" indent="-342900" algn="just">
              <a:spcBef>
                <a:spcPts val="0"/>
              </a:spcBef>
              <a:spcAft>
                <a:spcPts val="0"/>
              </a:spcAft>
              <a:buSzPts val="1100"/>
              <a:buFont typeface="Arial" panose="020B0604020202020204" pitchFamily="34" charset="0"/>
              <a:buChar char="-"/>
            </a:pPr>
            <a:endParaRPr lang="az-Latn-AZ" sz="1600" dirty="0" smtClean="0">
              <a:solidFill>
                <a:schemeClr val="accent1">
                  <a:lumMod val="50000"/>
                </a:schemeClr>
              </a:solidFill>
              <a:latin typeface="Palatino Linotype" panose="02040502050505030304" pitchFamily="18" charset="0"/>
              <a:ea typeface="Calibri" panose="020F0502020204030204" pitchFamily="34" charset="0"/>
            </a:endParaRPr>
          </a:p>
          <a:p>
            <a:pPr marL="342900" marR="0" lvl="0" indent="-342900" algn="just">
              <a:spcBef>
                <a:spcPts val="0"/>
              </a:spcBef>
              <a:spcAft>
                <a:spcPts val="0"/>
              </a:spcAft>
              <a:buSzPts val="1100"/>
              <a:buFont typeface="Arial" panose="020B0604020202020204" pitchFamily="34" charset="0"/>
              <a:buChar char="-"/>
            </a:pPr>
            <a:r>
              <a:rPr lang="az-Latn-AZ" sz="1600" dirty="0" smtClean="0">
                <a:solidFill>
                  <a:schemeClr val="accent1">
                    <a:lumMod val="50000"/>
                  </a:schemeClr>
                </a:solidFill>
                <a:latin typeface="Palatino Linotype" panose="02040502050505030304" pitchFamily="18" charset="0"/>
                <a:ea typeface="Calibri" panose="020F0502020204030204" pitchFamily="34" charset="0"/>
              </a:rPr>
              <a:t>startapçılar</a:t>
            </a:r>
            <a:r>
              <a:rPr lang="az-Latn-AZ" sz="1600" dirty="0">
                <a:solidFill>
                  <a:schemeClr val="accent1">
                    <a:lumMod val="50000"/>
                  </a:schemeClr>
                </a:solidFill>
                <a:latin typeface="Palatino Linotype" panose="02040502050505030304" pitchFamily="18" charset="0"/>
                <a:ea typeface="Calibri" panose="020F0502020204030204" pitchFamily="34" charset="0"/>
              </a:rPr>
              <a:t>, sahibkar qadınlar, əlilliyi olan şəxslər və gənclər arasında sahibkarlığın təşviqi üçün tədbirlərin təşkili və biliklərin verilməsi</a:t>
            </a:r>
            <a:r>
              <a:rPr lang="az-Latn-AZ" sz="1600" dirty="0" smtClean="0">
                <a:solidFill>
                  <a:schemeClr val="accent1">
                    <a:lumMod val="50000"/>
                  </a:schemeClr>
                </a:solidFill>
                <a:latin typeface="Palatino Linotype" panose="02040502050505030304" pitchFamily="18" charset="0"/>
                <a:ea typeface="Calibri" panose="020F0502020204030204" pitchFamily="34" charset="0"/>
              </a:rPr>
              <a:t>;</a:t>
            </a:r>
          </a:p>
          <a:p>
            <a:pPr marL="342900" marR="0" lvl="0" indent="-342900" algn="just">
              <a:spcBef>
                <a:spcPts val="0"/>
              </a:spcBef>
              <a:spcAft>
                <a:spcPts val="0"/>
              </a:spcAft>
              <a:buSzPts val="1100"/>
              <a:buFont typeface="Arial" panose="020B0604020202020204" pitchFamily="34" charset="0"/>
              <a:buChar char="-"/>
            </a:pPr>
            <a:endParaRPr lang="az-Latn-AZ" sz="1000" dirty="0" smtClean="0">
              <a:solidFill>
                <a:schemeClr val="accent1">
                  <a:lumMod val="50000"/>
                </a:schemeClr>
              </a:solidFill>
              <a:effectLst/>
              <a:latin typeface="Palatino Linotype" panose="02040502050505030304" pitchFamily="18" charset="0"/>
              <a:ea typeface="Calibri" panose="020F0502020204030204" pitchFamily="34" charset="0"/>
            </a:endParaRPr>
          </a:p>
          <a:p>
            <a:pPr marL="342900" marR="0" lvl="0" indent="-342900" algn="just">
              <a:spcBef>
                <a:spcPts val="0"/>
              </a:spcBef>
              <a:spcAft>
                <a:spcPts val="0"/>
              </a:spcAft>
              <a:buSzPts val="1100"/>
              <a:buFont typeface="Arial" panose="020B0604020202020204" pitchFamily="34" charset="0"/>
              <a:buChar char="-"/>
            </a:pPr>
            <a:r>
              <a:rPr lang="az-Latn-AZ" sz="1600" dirty="0">
                <a:solidFill>
                  <a:schemeClr val="accent1">
                    <a:lumMod val="50000"/>
                  </a:schemeClr>
                </a:solidFill>
                <a:latin typeface="Palatino Linotype" panose="02040502050505030304" pitchFamily="18" charset="0"/>
                <a:ea typeface="Calibri" panose="020F0502020204030204" pitchFamily="34" charset="0"/>
              </a:rPr>
              <a:t>KOB subyektlərinin ali təhsil və peşə təhsili </a:t>
            </a:r>
            <a:r>
              <a:rPr lang="az-Latn-AZ" sz="1600" dirty="0" smtClean="0">
                <a:solidFill>
                  <a:schemeClr val="accent1">
                    <a:lumMod val="50000"/>
                  </a:schemeClr>
                </a:solidFill>
                <a:latin typeface="Palatino Linotype" panose="02040502050505030304" pitchFamily="18" charset="0"/>
                <a:ea typeface="Calibri" panose="020F0502020204030204" pitchFamily="34" charset="0"/>
              </a:rPr>
              <a:t>müəssisələrində</a:t>
            </a:r>
            <a:r>
              <a:rPr lang="az-Latn-AZ" sz="1400" dirty="0">
                <a:solidFill>
                  <a:schemeClr val="accent1">
                    <a:lumMod val="50000"/>
                  </a:schemeClr>
                </a:solidFill>
                <a:latin typeface="Palatino Linotype" panose="02040502050505030304" pitchFamily="18" charset="0"/>
                <a:ea typeface="Calibri" panose="020F0502020204030204" pitchFamily="34" charset="0"/>
              </a:rPr>
              <a:t> </a:t>
            </a:r>
            <a:r>
              <a:rPr lang="ru-RU" sz="1600" dirty="0" err="1" smtClean="0">
                <a:solidFill>
                  <a:schemeClr val="accent1">
                    <a:lumMod val="50000"/>
                  </a:schemeClr>
                </a:solidFill>
                <a:latin typeface="Palatino Linotype" panose="02040502050505030304" pitchFamily="18" charset="0"/>
                <a:ea typeface="Calibri" panose="020F0502020204030204" pitchFamily="34" charset="0"/>
              </a:rPr>
              <a:t>tədris</a:t>
            </a:r>
            <a:r>
              <a:rPr lang="ru-RU" sz="1600" dirty="0" smtClean="0">
                <a:solidFill>
                  <a:schemeClr val="accent1">
                    <a:lumMod val="50000"/>
                  </a:schemeClr>
                </a:solidFill>
                <a:latin typeface="Palatino Linotype" panose="02040502050505030304" pitchFamily="18" charset="0"/>
                <a:ea typeface="Calibri" panose="020F0502020204030204" pitchFamily="34" charset="0"/>
              </a:rPr>
              <a:t> </a:t>
            </a:r>
            <a:r>
              <a:rPr lang="ru-RU" sz="1600" dirty="0" err="1">
                <a:solidFill>
                  <a:schemeClr val="accent1">
                    <a:lumMod val="50000"/>
                  </a:schemeClr>
                </a:solidFill>
                <a:latin typeface="Palatino Linotype" panose="02040502050505030304" pitchFamily="18" charset="0"/>
                <a:ea typeface="Calibri" panose="020F0502020204030204" pitchFamily="34" charset="0"/>
              </a:rPr>
              <a:t>prosesinə</a:t>
            </a:r>
            <a:r>
              <a:rPr lang="ru-RU" sz="1600" dirty="0">
                <a:solidFill>
                  <a:schemeClr val="accent1">
                    <a:lumMod val="50000"/>
                  </a:schemeClr>
                </a:solidFill>
                <a:latin typeface="Palatino Linotype" panose="02040502050505030304" pitchFamily="18" charset="0"/>
                <a:ea typeface="Calibri" panose="020F0502020204030204" pitchFamily="34" charset="0"/>
              </a:rPr>
              <a:t> </a:t>
            </a:r>
            <a:r>
              <a:rPr lang="ru-RU" sz="1600" dirty="0" err="1">
                <a:solidFill>
                  <a:schemeClr val="accent1">
                    <a:lumMod val="50000"/>
                  </a:schemeClr>
                </a:solidFill>
                <a:latin typeface="Palatino Linotype" panose="02040502050505030304" pitchFamily="18" charset="0"/>
                <a:ea typeface="Calibri" panose="020F0502020204030204" pitchFamily="34" charset="0"/>
              </a:rPr>
              <a:t>cəlb</a:t>
            </a:r>
            <a:r>
              <a:rPr lang="ru-RU" sz="1600" dirty="0">
                <a:solidFill>
                  <a:schemeClr val="accent1">
                    <a:lumMod val="50000"/>
                  </a:schemeClr>
                </a:solidFill>
                <a:latin typeface="Palatino Linotype" panose="02040502050505030304" pitchFamily="18" charset="0"/>
                <a:ea typeface="Calibri" panose="020F0502020204030204" pitchFamily="34" charset="0"/>
              </a:rPr>
              <a:t> </a:t>
            </a:r>
            <a:r>
              <a:rPr lang="ru-RU" sz="1600" dirty="0" err="1">
                <a:solidFill>
                  <a:schemeClr val="accent1">
                    <a:lumMod val="50000"/>
                  </a:schemeClr>
                </a:solidFill>
                <a:latin typeface="Palatino Linotype" panose="02040502050505030304" pitchFamily="18" charset="0"/>
                <a:ea typeface="Calibri" panose="020F0502020204030204" pitchFamily="34" charset="0"/>
              </a:rPr>
              <a:t>edilməsi</a:t>
            </a:r>
            <a:r>
              <a:rPr lang="ru-RU" sz="1600" dirty="0" smtClean="0">
                <a:solidFill>
                  <a:schemeClr val="accent1">
                    <a:lumMod val="50000"/>
                  </a:schemeClr>
                </a:solidFill>
                <a:latin typeface="Palatino Linotype" panose="02040502050505030304" pitchFamily="18" charset="0"/>
                <a:ea typeface="Calibri" panose="020F0502020204030204" pitchFamily="34" charset="0"/>
              </a:rPr>
              <a:t>;</a:t>
            </a:r>
            <a:endParaRPr lang="az-Latn-AZ" sz="1600" dirty="0" smtClean="0">
              <a:solidFill>
                <a:schemeClr val="accent1">
                  <a:lumMod val="50000"/>
                </a:schemeClr>
              </a:solidFill>
              <a:latin typeface="Palatino Linotype" panose="02040502050505030304" pitchFamily="18" charset="0"/>
              <a:ea typeface="Calibri" panose="020F0502020204030204" pitchFamily="34" charset="0"/>
            </a:endParaRPr>
          </a:p>
          <a:p>
            <a:pPr marL="457200" marR="0" algn="just">
              <a:spcBef>
                <a:spcPts val="0"/>
              </a:spcBef>
              <a:spcAft>
                <a:spcPts val="0"/>
              </a:spcAft>
            </a:pPr>
            <a:endParaRPr lang="az-Latn-AZ" sz="1000" dirty="0" smtClean="0">
              <a:solidFill>
                <a:schemeClr val="accent1">
                  <a:lumMod val="50000"/>
                </a:schemeClr>
              </a:solidFill>
              <a:effectLst/>
              <a:latin typeface="Palatino Linotype" panose="02040502050505030304" pitchFamily="18" charset="0"/>
              <a:ea typeface="Calibri" panose="020F0502020204030204" pitchFamily="34" charset="0"/>
            </a:endParaRPr>
          </a:p>
          <a:p>
            <a:pPr marL="342900" marR="0" lvl="0" indent="-342900" algn="just">
              <a:spcBef>
                <a:spcPts val="0"/>
              </a:spcBef>
              <a:spcAft>
                <a:spcPts val="0"/>
              </a:spcAft>
              <a:buSzPts val="1100"/>
              <a:buFont typeface="Arial" panose="020B0604020202020204" pitchFamily="34" charset="0"/>
              <a:buChar char="-"/>
            </a:pPr>
            <a:r>
              <a:rPr lang="ru-RU" sz="1600" dirty="0">
                <a:solidFill>
                  <a:schemeClr val="accent1">
                    <a:lumMod val="50000"/>
                  </a:schemeClr>
                </a:solidFill>
                <a:latin typeface="Palatino Linotype" panose="02040502050505030304" pitchFamily="18" charset="0"/>
                <a:ea typeface="Calibri" panose="020F0502020204030204" pitchFamily="34" charset="0"/>
              </a:rPr>
              <a:t>KOB </a:t>
            </a:r>
            <a:r>
              <a:rPr lang="ru-RU" sz="1600" dirty="0" err="1">
                <a:solidFill>
                  <a:schemeClr val="accent1">
                    <a:lumMod val="50000"/>
                  </a:schemeClr>
                </a:solidFill>
                <a:latin typeface="Palatino Linotype" panose="02040502050505030304" pitchFamily="18" charset="0"/>
                <a:ea typeface="Calibri" panose="020F0502020204030204" pitchFamily="34" charset="0"/>
              </a:rPr>
              <a:t>subyektlərinin</a:t>
            </a:r>
            <a:r>
              <a:rPr lang="ru-RU" sz="1600" dirty="0">
                <a:solidFill>
                  <a:schemeClr val="accent1">
                    <a:lumMod val="50000"/>
                  </a:schemeClr>
                </a:solidFill>
                <a:latin typeface="Palatino Linotype" panose="02040502050505030304" pitchFamily="18" charset="0"/>
                <a:ea typeface="Calibri" panose="020F0502020204030204" pitchFamily="34" charset="0"/>
              </a:rPr>
              <a:t> </a:t>
            </a:r>
            <a:r>
              <a:rPr lang="ru-RU" sz="1600" dirty="0" err="1">
                <a:solidFill>
                  <a:schemeClr val="accent1">
                    <a:lumMod val="50000"/>
                  </a:schemeClr>
                </a:solidFill>
                <a:latin typeface="Palatino Linotype" panose="02040502050505030304" pitchFamily="18" charset="0"/>
                <a:ea typeface="Calibri" panose="020F0502020204030204" pitchFamily="34" charset="0"/>
              </a:rPr>
              <a:t>ehtiyaclarına</a:t>
            </a:r>
            <a:r>
              <a:rPr lang="ru-RU" sz="1600" dirty="0">
                <a:solidFill>
                  <a:schemeClr val="accent1">
                    <a:lumMod val="50000"/>
                  </a:schemeClr>
                </a:solidFill>
                <a:latin typeface="Palatino Linotype" panose="02040502050505030304" pitchFamily="18" charset="0"/>
                <a:ea typeface="Calibri" panose="020F0502020204030204" pitchFamily="34" charset="0"/>
              </a:rPr>
              <a:t> </a:t>
            </a:r>
            <a:r>
              <a:rPr lang="ru-RU" sz="1600" dirty="0" err="1">
                <a:solidFill>
                  <a:schemeClr val="accent1">
                    <a:lumMod val="50000"/>
                  </a:schemeClr>
                </a:solidFill>
                <a:latin typeface="Palatino Linotype" panose="02040502050505030304" pitchFamily="18" charset="0"/>
                <a:ea typeface="Calibri" panose="020F0502020204030204" pitchFamily="34" charset="0"/>
              </a:rPr>
              <a:t>uyğun</a:t>
            </a:r>
            <a:r>
              <a:rPr lang="ru-RU" sz="1600" dirty="0">
                <a:solidFill>
                  <a:schemeClr val="accent1">
                    <a:lumMod val="50000"/>
                  </a:schemeClr>
                </a:solidFill>
                <a:latin typeface="Palatino Linotype" panose="02040502050505030304" pitchFamily="18" charset="0"/>
                <a:ea typeface="Calibri" panose="020F0502020204030204" pitchFamily="34" charset="0"/>
              </a:rPr>
              <a:t> </a:t>
            </a:r>
            <a:r>
              <a:rPr lang="ru-RU" sz="1600" dirty="0" err="1">
                <a:solidFill>
                  <a:schemeClr val="accent1">
                    <a:lumMod val="50000"/>
                  </a:schemeClr>
                </a:solidFill>
                <a:latin typeface="Palatino Linotype" panose="02040502050505030304" pitchFamily="18" charset="0"/>
                <a:ea typeface="Calibri" panose="020F0502020204030204" pitchFamily="34" charset="0"/>
              </a:rPr>
              <a:t>olan</a:t>
            </a:r>
            <a:r>
              <a:rPr lang="ru-RU" sz="1600" dirty="0">
                <a:solidFill>
                  <a:schemeClr val="accent1">
                    <a:lumMod val="50000"/>
                  </a:schemeClr>
                </a:solidFill>
                <a:latin typeface="Palatino Linotype" panose="02040502050505030304" pitchFamily="18" charset="0"/>
                <a:ea typeface="Calibri" panose="020F0502020204030204" pitchFamily="34" charset="0"/>
              </a:rPr>
              <a:t> </a:t>
            </a:r>
            <a:r>
              <a:rPr lang="ru-RU" sz="1600" dirty="0" err="1" smtClean="0">
                <a:solidFill>
                  <a:schemeClr val="accent1">
                    <a:lumMod val="50000"/>
                  </a:schemeClr>
                </a:solidFill>
                <a:latin typeface="Palatino Linotype" panose="02040502050505030304" pitchFamily="18" charset="0"/>
                <a:ea typeface="Calibri" panose="020F0502020204030204" pitchFamily="34" charset="0"/>
              </a:rPr>
              <a:t>ixtisaslı</a:t>
            </a:r>
            <a:r>
              <a:rPr lang="az-Latn-AZ" sz="1600" dirty="0">
                <a:solidFill>
                  <a:schemeClr val="accent1">
                    <a:lumMod val="50000"/>
                  </a:schemeClr>
                </a:solidFill>
                <a:latin typeface="Palatino Linotype" panose="02040502050505030304" pitchFamily="18" charset="0"/>
                <a:ea typeface="Calibri" panose="020F0502020204030204" pitchFamily="34" charset="0"/>
              </a:rPr>
              <a:t> </a:t>
            </a:r>
            <a:r>
              <a:rPr lang="ru-RU" sz="1600" dirty="0" err="1" smtClean="0">
                <a:solidFill>
                  <a:schemeClr val="accent1">
                    <a:lumMod val="50000"/>
                  </a:schemeClr>
                </a:solidFill>
                <a:latin typeface="Palatino Linotype" panose="02040502050505030304" pitchFamily="18" charset="0"/>
                <a:ea typeface="Calibri" panose="020F0502020204030204" pitchFamily="34" charset="0"/>
              </a:rPr>
              <a:t>kadrların</a:t>
            </a:r>
            <a:r>
              <a:rPr lang="ru-RU" sz="1600" dirty="0" smtClean="0">
                <a:solidFill>
                  <a:schemeClr val="accent1">
                    <a:lumMod val="50000"/>
                  </a:schemeClr>
                </a:solidFill>
                <a:latin typeface="Palatino Linotype" panose="02040502050505030304" pitchFamily="18" charset="0"/>
                <a:ea typeface="Calibri" panose="020F0502020204030204" pitchFamily="34" charset="0"/>
              </a:rPr>
              <a:t> </a:t>
            </a:r>
            <a:r>
              <a:rPr lang="ru-RU" sz="1600" dirty="0" err="1">
                <a:solidFill>
                  <a:schemeClr val="accent1">
                    <a:lumMod val="50000"/>
                  </a:schemeClr>
                </a:solidFill>
                <a:latin typeface="Palatino Linotype" panose="02040502050505030304" pitchFamily="18" charset="0"/>
                <a:ea typeface="Calibri" panose="020F0502020204030204" pitchFamily="34" charset="0"/>
              </a:rPr>
              <a:t>hazırlanması</a:t>
            </a:r>
            <a:r>
              <a:rPr lang="ru-RU" sz="1600" dirty="0">
                <a:solidFill>
                  <a:schemeClr val="accent1">
                    <a:lumMod val="50000"/>
                  </a:schemeClr>
                </a:solidFill>
                <a:latin typeface="Palatino Linotype" panose="02040502050505030304" pitchFamily="18" charset="0"/>
                <a:ea typeface="Calibri" panose="020F0502020204030204" pitchFamily="34" charset="0"/>
              </a:rPr>
              <a:t> </a:t>
            </a:r>
            <a:r>
              <a:rPr lang="ru-RU" sz="1600" dirty="0" err="1">
                <a:solidFill>
                  <a:schemeClr val="accent1">
                    <a:lumMod val="50000"/>
                  </a:schemeClr>
                </a:solidFill>
                <a:latin typeface="Palatino Linotype" panose="02040502050505030304" pitchFamily="18" charset="0"/>
                <a:ea typeface="Calibri" panose="020F0502020204030204" pitchFamily="34" charset="0"/>
              </a:rPr>
              <a:t>və</a:t>
            </a:r>
            <a:r>
              <a:rPr lang="ru-RU" sz="1600" dirty="0">
                <a:solidFill>
                  <a:schemeClr val="accent1">
                    <a:lumMod val="50000"/>
                  </a:schemeClr>
                </a:solidFill>
                <a:latin typeface="Palatino Linotype" panose="02040502050505030304" pitchFamily="18" charset="0"/>
                <a:ea typeface="Calibri" panose="020F0502020204030204" pitchFamily="34" charset="0"/>
              </a:rPr>
              <a:t> </a:t>
            </a:r>
            <a:r>
              <a:rPr lang="ru-RU" sz="1600" dirty="0" err="1">
                <a:solidFill>
                  <a:schemeClr val="accent1">
                    <a:lumMod val="50000"/>
                  </a:schemeClr>
                </a:solidFill>
                <a:latin typeface="Palatino Linotype" panose="02040502050505030304" pitchFamily="18" charset="0"/>
                <a:ea typeface="Calibri" panose="020F0502020204030204" pitchFamily="34" charset="0"/>
              </a:rPr>
              <a:t>təkmilləşdirilməsi</a:t>
            </a:r>
            <a:r>
              <a:rPr lang="ru-RU" sz="1600" dirty="0">
                <a:solidFill>
                  <a:schemeClr val="accent1">
                    <a:lumMod val="50000"/>
                  </a:schemeClr>
                </a:solidFill>
                <a:latin typeface="Palatino Linotype" panose="02040502050505030304" pitchFamily="18" charset="0"/>
                <a:ea typeface="Calibri" panose="020F0502020204030204" pitchFamily="34" charset="0"/>
              </a:rPr>
              <a:t> </a:t>
            </a:r>
            <a:r>
              <a:rPr lang="ru-RU" sz="1600" dirty="0" err="1">
                <a:solidFill>
                  <a:schemeClr val="accent1">
                    <a:lumMod val="50000"/>
                  </a:schemeClr>
                </a:solidFill>
                <a:latin typeface="Palatino Linotype" panose="02040502050505030304" pitchFamily="18" charset="0"/>
                <a:ea typeface="Calibri" panose="020F0502020204030204" pitchFamily="34" charset="0"/>
              </a:rPr>
              <a:t>məqsədilə</a:t>
            </a:r>
            <a:r>
              <a:rPr lang="ru-RU" sz="1600" dirty="0">
                <a:solidFill>
                  <a:schemeClr val="accent1">
                    <a:lumMod val="50000"/>
                  </a:schemeClr>
                </a:solidFill>
                <a:latin typeface="Palatino Linotype" panose="02040502050505030304" pitchFamily="18" charset="0"/>
                <a:ea typeface="Calibri" panose="020F0502020204030204" pitchFamily="34" charset="0"/>
              </a:rPr>
              <a:t> </a:t>
            </a:r>
            <a:r>
              <a:rPr lang="ru-RU" sz="1600" dirty="0" err="1" smtClean="0">
                <a:solidFill>
                  <a:schemeClr val="accent1">
                    <a:lumMod val="50000"/>
                  </a:schemeClr>
                </a:solidFill>
                <a:latin typeface="Palatino Linotype" panose="02040502050505030304" pitchFamily="18" charset="0"/>
                <a:ea typeface="Calibri" panose="020F0502020204030204" pitchFamily="34" charset="0"/>
              </a:rPr>
              <a:t>təhsil</a:t>
            </a:r>
            <a:r>
              <a:rPr lang="az-Latn-AZ" sz="1600" dirty="0" smtClean="0">
                <a:solidFill>
                  <a:schemeClr val="accent1">
                    <a:lumMod val="50000"/>
                  </a:schemeClr>
                </a:solidFill>
                <a:latin typeface="Palatino Linotype" panose="02040502050505030304" pitchFamily="18" charset="0"/>
                <a:ea typeface="Calibri" panose="020F0502020204030204" pitchFamily="34" charset="0"/>
              </a:rPr>
              <a:t> </a:t>
            </a:r>
            <a:r>
              <a:rPr lang="ru-RU" sz="1600" dirty="0" err="1" smtClean="0">
                <a:solidFill>
                  <a:schemeClr val="accent1">
                    <a:lumMod val="50000"/>
                  </a:schemeClr>
                </a:solidFill>
                <a:latin typeface="Palatino Linotype" panose="02040502050505030304" pitchFamily="18" charset="0"/>
                <a:ea typeface="Calibri" panose="020F0502020204030204" pitchFamily="34" charset="0"/>
              </a:rPr>
              <a:t>müəssisələri</a:t>
            </a:r>
            <a:r>
              <a:rPr lang="ru-RU" sz="1600" dirty="0" smtClean="0">
                <a:solidFill>
                  <a:schemeClr val="accent1">
                    <a:lumMod val="50000"/>
                  </a:schemeClr>
                </a:solidFill>
                <a:latin typeface="Palatino Linotype" panose="02040502050505030304" pitchFamily="18" charset="0"/>
                <a:ea typeface="Calibri" panose="020F0502020204030204" pitchFamily="34" charset="0"/>
              </a:rPr>
              <a:t> </a:t>
            </a:r>
            <a:r>
              <a:rPr lang="ru-RU" sz="1600" dirty="0" err="1">
                <a:solidFill>
                  <a:schemeClr val="accent1">
                    <a:lumMod val="50000"/>
                  </a:schemeClr>
                </a:solidFill>
                <a:latin typeface="Palatino Linotype" panose="02040502050505030304" pitchFamily="18" charset="0"/>
                <a:ea typeface="Calibri" panose="020F0502020204030204" pitchFamily="34" charset="0"/>
              </a:rPr>
              <a:t>ilə</a:t>
            </a:r>
            <a:r>
              <a:rPr lang="ru-RU" sz="1600" dirty="0">
                <a:solidFill>
                  <a:schemeClr val="accent1">
                    <a:lumMod val="50000"/>
                  </a:schemeClr>
                </a:solidFill>
                <a:latin typeface="Palatino Linotype" panose="02040502050505030304" pitchFamily="18" charset="0"/>
                <a:ea typeface="Calibri" panose="020F0502020204030204" pitchFamily="34" charset="0"/>
              </a:rPr>
              <a:t> </a:t>
            </a:r>
            <a:r>
              <a:rPr lang="ru-RU" sz="1600" dirty="0" err="1">
                <a:solidFill>
                  <a:schemeClr val="accent1">
                    <a:lumMod val="50000"/>
                  </a:schemeClr>
                </a:solidFill>
                <a:latin typeface="Palatino Linotype" panose="02040502050505030304" pitchFamily="18" charset="0"/>
                <a:ea typeface="Calibri" panose="020F0502020204030204" pitchFamily="34" charset="0"/>
              </a:rPr>
              <a:t>birgə</a:t>
            </a:r>
            <a:r>
              <a:rPr lang="ru-RU" sz="1600" dirty="0">
                <a:solidFill>
                  <a:schemeClr val="accent1">
                    <a:lumMod val="50000"/>
                  </a:schemeClr>
                </a:solidFill>
                <a:latin typeface="Palatino Linotype" panose="02040502050505030304" pitchFamily="18" charset="0"/>
                <a:ea typeface="Calibri" panose="020F0502020204030204" pitchFamily="34" charset="0"/>
              </a:rPr>
              <a:t> </a:t>
            </a:r>
            <a:r>
              <a:rPr lang="ru-RU" sz="1600" dirty="0" err="1">
                <a:solidFill>
                  <a:schemeClr val="accent1">
                    <a:lumMod val="50000"/>
                  </a:schemeClr>
                </a:solidFill>
                <a:latin typeface="Palatino Linotype" panose="02040502050505030304" pitchFamily="18" charset="0"/>
                <a:ea typeface="Calibri" panose="020F0502020204030204" pitchFamily="34" charset="0"/>
              </a:rPr>
              <a:t>layihələrin</a:t>
            </a:r>
            <a:r>
              <a:rPr lang="ru-RU" sz="1600" dirty="0">
                <a:solidFill>
                  <a:schemeClr val="accent1">
                    <a:lumMod val="50000"/>
                  </a:schemeClr>
                </a:solidFill>
                <a:latin typeface="Palatino Linotype" panose="02040502050505030304" pitchFamily="18" charset="0"/>
                <a:ea typeface="Calibri" panose="020F0502020204030204" pitchFamily="34" charset="0"/>
              </a:rPr>
              <a:t> </a:t>
            </a:r>
            <a:r>
              <a:rPr lang="ru-RU" sz="1600" dirty="0" err="1">
                <a:solidFill>
                  <a:schemeClr val="accent1">
                    <a:lumMod val="50000"/>
                  </a:schemeClr>
                </a:solidFill>
                <a:latin typeface="Palatino Linotype" panose="02040502050505030304" pitchFamily="18" charset="0"/>
                <a:ea typeface="Calibri" panose="020F0502020204030204" pitchFamily="34" charset="0"/>
              </a:rPr>
              <a:t>hazırlanması</a:t>
            </a:r>
            <a:r>
              <a:rPr lang="az-Latn-AZ" sz="1600" dirty="0">
                <a:solidFill>
                  <a:schemeClr val="accent1">
                    <a:lumMod val="50000"/>
                  </a:schemeClr>
                </a:solidFill>
                <a:latin typeface="Palatino Linotype" panose="02040502050505030304" pitchFamily="18" charset="0"/>
                <a:ea typeface="Calibri" panose="020F0502020204030204" pitchFamily="34" charset="0"/>
              </a:rPr>
              <a:t>.</a:t>
            </a:r>
            <a:endParaRPr lang="az-Latn-AZ" sz="1600" dirty="0">
              <a:solidFill>
                <a:schemeClr val="accent1">
                  <a:lumMod val="50000"/>
                </a:schemeClr>
              </a:solidFill>
              <a:latin typeface="Palatino Linotype" panose="02040502050505030304" pitchFamily="18" charset="0"/>
            </a:endParaRPr>
          </a:p>
        </p:txBody>
      </p:sp>
      <p:pic>
        <p:nvPicPr>
          <p:cNvPr id="28" name="Picture 2" descr="Image result for education"/>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20657" y="1218994"/>
            <a:ext cx="2464382" cy="16413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9" name="Rectangle 28"/>
          <p:cNvSpPr/>
          <p:nvPr/>
        </p:nvSpPr>
        <p:spPr>
          <a:xfrm>
            <a:off x="1596044" y="762162"/>
            <a:ext cx="5028106" cy="504305"/>
          </a:xfrm>
          <a:prstGeom prst="rect">
            <a:avLst/>
          </a:prstGeom>
        </p:spPr>
        <p:txBody>
          <a:bodyPr wrap="square">
            <a:spAutoFit/>
          </a:bodyPr>
          <a:lstStyle/>
          <a:p>
            <a:pPr algn="just">
              <a:lnSpc>
                <a:spcPct val="150000"/>
              </a:lnSpc>
            </a:pPr>
            <a:r>
              <a:rPr lang="az-Latn-AZ" sz="2000" b="1" dirty="0" smtClean="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Məqsəd:</a:t>
            </a:r>
            <a:endParaRPr lang="az-Latn-AZ"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p:cNvSpPr/>
          <p:nvPr/>
        </p:nvSpPr>
        <p:spPr>
          <a:xfrm>
            <a:off x="1596044" y="1178827"/>
            <a:ext cx="7205056" cy="1077218"/>
          </a:xfrm>
          <a:prstGeom prst="rect">
            <a:avLst/>
          </a:prstGeom>
        </p:spPr>
        <p:txBody>
          <a:bodyPr wrap="square">
            <a:spAutoFit/>
          </a:bodyPr>
          <a:lstStyle/>
          <a:p>
            <a:pPr algn="just">
              <a:buSzPts val="1100"/>
            </a:pPr>
            <a:r>
              <a:rPr lang="az-Latn-AZ" sz="1600" dirty="0" smtClean="0">
                <a:solidFill>
                  <a:schemeClr val="accent1">
                    <a:lumMod val="50000"/>
                  </a:schemeClr>
                </a:solidFill>
                <a:latin typeface="Palatino Linotype" panose="02040502050505030304" pitchFamily="18" charset="0"/>
                <a:ea typeface="Calibri" panose="020F0502020204030204" pitchFamily="34" charset="0"/>
              </a:rPr>
              <a:t>Mikro</a:t>
            </a:r>
            <a:r>
              <a:rPr lang="az-Latn-AZ" sz="1600" dirty="0">
                <a:solidFill>
                  <a:schemeClr val="accent1">
                    <a:lumMod val="50000"/>
                  </a:schemeClr>
                </a:solidFill>
                <a:latin typeface="Palatino Linotype" panose="02040502050505030304" pitchFamily="18" charset="0"/>
                <a:ea typeface="Calibri" panose="020F0502020204030204" pitchFamily="34" charset="0"/>
              </a:rPr>
              <a:t>, kiçik və orta sahibkarlığın inkişafı sahəsində təlim, məsləhət, informasiya, beynəlxalq mübadilə proqramlarında iştirak edilməsi, habelə KOB subyektlərinin və onların işçilərinin </a:t>
            </a:r>
            <a:r>
              <a:rPr lang="az-Latn-AZ" sz="1600" dirty="0" smtClean="0">
                <a:solidFill>
                  <a:schemeClr val="accent1">
                    <a:lumMod val="50000"/>
                  </a:schemeClr>
                </a:solidFill>
                <a:latin typeface="Palatino Linotype" panose="02040502050505030304" pitchFamily="18" charset="0"/>
                <a:ea typeface="Calibri" panose="020F0502020204030204" pitchFamily="34" charset="0"/>
              </a:rPr>
              <a:t>maarifləndirilməsi, bilik </a:t>
            </a:r>
            <a:r>
              <a:rPr lang="az-Latn-AZ" sz="1600" dirty="0">
                <a:solidFill>
                  <a:schemeClr val="accent1">
                    <a:lumMod val="50000"/>
                  </a:schemeClr>
                </a:solidFill>
                <a:latin typeface="Palatino Linotype" panose="02040502050505030304" pitchFamily="18" charset="0"/>
                <a:ea typeface="Calibri" panose="020F0502020204030204" pitchFamily="34" charset="0"/>
              </a:rPr>
              <a:t>və bacarıqlarının </a:t>
            </a:r>
            <a:r>
              <a:rPr lang="az-Latn-AZ" sz="1600" dirty="0" smtClean="0">
                <a:solidFill>
                  <a:schemeClr val="accent1">
                    <a:lumMod val="50000"/>
                  </a:schemeClr>
                </a:solidFill>
                <a:latin typeface="Palatino Linotype" panose="02040502050505030304" pitchFamily="18" charset="0"/>
                <a:ea typeface="Calibri" panose="020F0502020204030204" pitchFamily="34" charset="0"/>
              </a:rPr>
              <a:t>artırılması</a:t>
            </a:r>
            <a:endParaRPr lang="az-Latn-AZ" sz="1600" dirty="0">
              <a:solidFill>
                <a:schemeClr val="accent1">
                  <a:lumMod val="50000"/>
                </a:schemeClr>
              </a:solidFill>
              <a:latin typeface="Palatino Linotype" panose="02040502050505030304" pitchFamily="18" charset="0"/>
              <a:ea typeface="Calibri" panose="020F0502020204030204" pitchFamily="34" charset="0"/>
            </a:endParaRPr>
          </a:p>
        </p:txBody>
      </p:sp>
      <p:sp>
        <p:nvSpPr>
          <p:cNvPr id="31" name="Rectangle 30"/>
          <p:cNvSpPr/>
          <p:nvPr/>
        </p:nvSpPr>
        <p:spPr>
          <a:xfrm>
            <a:off x="2088386" y="2503744"/>
            <a:ext cx="5028106" cy="504305"/>
          </a:xfrm>
          <a:prstGeom prst="rect">
            <a:avLst/>
          </a:prstGeom>
        </p:spPr>
        <p:txBody>
          <a:bodyPr wrap="square">
            <a:spAutoFit/>
          </a:bodyPr>
          <a:lstStyle/>
          <a:p>
            <a:pPr algn="just">
              <a:lnSpc>
                <a:spcPct val="150000"/>
              </a:lnSpc>
            </a:pPr>
            <a:r>
              <a:rPr lang="az-Latn-AZ" sz="2000" b="1" dirty="0" smtClean="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Təhsil </a:t>
            </a:r>
            <a:r>
              <a:rPr lang="az-Latn-AZ" sz="20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layihələri </a:t>
            </a:r>
            <a:r>
              <a:rPr lang="az-Latn-AZ" sz="2000" b="1" dirty="0" smtClean="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üzrə sahələr:</a:t>
            </a:r>
            <a:endParaRPr lang="az-Latn-AZ" sz="20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381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24373" y="224275"/>
            <a:ext cx="3374967" cy="461665"/>
          </a:xfrm>
          <a:prstGeom prst="rect">
            <a:avLst/>
          </a:prstGeom>
          <a:noFill/>
        </p:spPr>
        <p:txBody>
          <a:bodyPr wrap="square" rtlCol="0">
            <a:spAutoFit/>
          </a:bodyPr>
          <a:lstStyle/>
          <a:p>
            <a:r>
              <a:rPr lang="az-Latn-AZ" sz="2400" b="1" dirty="0" smtClean="0">
                <a:solidFill>
                  <a:srgbClr val="00B0F0"/>
                </a:solidFill>
              </a:rPr>
              <a:t>ELM</a:t>
            </a:r>
            <a:endParaRPr lang="ru-RU" sz="2400" b="1" dirty="0">
              <a:solidFill>
                <a:srgbClr val="00B0F0"/>
              </a:solidFill>
            </a:endParaRPr>
          </a:p>
        </p:txBody>
      </p:sp>
      <p:sp>
        <p:nvSpPr>
          <p:cNvPr id="8" name="Rounded Rectangle 7"/>
          <p:cNvSpPr/>
          <p:nvPr/>
        </p:nvSpPr>
        <p:spPr>
          <a:xfrm>
            <a:off x="1596044" y="615422"/>
            <a:ext cx="10443555" cy="635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Rectangle 8"/>
          <p:cNvSpPr/>
          <p:nvPr/>
        </p:nvSpPr>
        <p:spPr>
          <a:xfrm>
            <a:off x="1724373" y="2300505"/>
            <a:ext cx="5028106" cy="504305"/>
          </a:xfrm>
          <a:prstGeom prst="rect">
            <a:avLst/>
          </a:prstGeom>
        </p:spPr>
        <p:txBody>
          <a:bodyPr wrap="square">
            <a:spAutoFit/>
          </a:bodyPr>
          <a:lstStyle/>
          <a:p>
            <a:pPr algn="just">
              <a:lnSpc>
                <a:spcPct val="150000"/>
              </a:lnSpc>
            </a:pPr>
            <a:r>
              <a:rPr lang="az-Latn-AZ" sz="2000" b="1" dirty="0" smtClean="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Elm layihələri üzrə sahələr:</a:t>
            </a:r>
            <a:endParaRPr lang="az-Latn-AZ"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 descr="Image result for science"/>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182922" y="866629"/>
            <a:ext cx="2789638" cy="1695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1" name="Rectangle 10"/>
          <p:cNvSpPr/>
          <p:nvPr/>
        </p:nvSpPr>
        <p:spPr>
          <a:xfrm>
            <a:off x="1440649" y="2813621"/>
            <a:ext cx="10531911" cy="3539430"/>
          </a:xfrm>
          <a:prstGeom prst="rect">
            <a:avLst/>
          </a:prstGeom>
        </p:spPr>
        <p:txBody>
          <a:bodyPr wrap="square">
            <a:spAutoFit/>
          </a:bodyPr>
          <a:lstStyle/>
          <a:p>
            <a:pPr marL="342900" lvl="0" indent="-342900" algn="just">
              <a:buSzPts val="1100"/>
              <a:buFont typeface="Arial" panose="020B0604020202020204" pitchFamily="34" charset="0"/>
              <a:buChar char="-"/>
            </a:pPr>
            <a:r>
              <a:rPr lang="az-Latn-AZ" sz="1600" dirty="0">
                <a:solidFill>
                  <a:schemeClr val="accent1">
                    <a:lumMod val="50000"/>
                  </a:schemeClr>
                </a:solidFill>
                <a:latin typeface="Palatino Linotype" panose="02040502050505030304" pitchFamily="18" charset="0"/>
                <a:ea typeface="Calibri" panose="020F0502020204030204" pitchFamily="34" charset="0"/>
              </a:rPr>
              <a:t>innovativ elm layihələrinin tətbiqi yolu ilə KOB subyektlərinin fəaliyyətinin gücləndirilməsi;</a:t>
            </a:r>
          </a:p>
          <a:p>
            <a:pPr lvl="0" algn="just">
              <a:buSzPts val="1100"/>
            </a:pPr>
            <a:endParaRPr lang="az-Latn-AZ" sz="1600" dirty="0">
              <a:solidFill>
                <a:schemeClr val="accent1">
                  <a:lumMod val="50000"/>
                </a:schemeClr>
              </a:solidFill>
              <a:latin typeface="Palatino Linotype" panose="02040502050505030304" pitchFamily="18" charset="0"/>
              <a:ea typeface="Calibri" panose="020F0502020204030204" pitchFamily="34" charset="0"/>
            </a:endParaRPr>
          </a:p>
          <a:p>
            <a:pPr marL="342900" lvl="0" indent="-342900" algn="just">
              <a:buSzPts val="1100"/>
              <a:buFont typeface="Arial" panose="020B0604020202020204" pitchFamily="34" charset="0"/>
              <a:buChar char="-"/>
            </a:pPr>
            <a:r>
              <a:rPr lang="az-Latn-AZ" sz="1600" dirty="0">
                <a:solidFill>
                  <a:schemeClr val="accent1">
                    <a:lumMod val="50000"/>
                  </a:schemeClr>
                </a:solidFill>
                <a:latin typeface="Palatino Linotype" panose="02040502050505030304" pitchFamily="18" charset="0"/>
                <a:ea typeface="Calibri" panose="020F0502020204030204" pitchFamily="34" charset="0"/>
              </a:rPr>
              <a:t>elmi fəaliyyətlə məşğul olan hüquqi və fiziki şəxslər, onların ictimai birlikləri, həmçinin elmi fəaliyyətin iştirakçıları ilə qarşılıqlı əməkdaşlıq nəticəsində KOB subyektlərinin fəaliyyətinin gücləndirilməsi;</a:t>
            </a:r>
          </a:p>
          <a:p>
            <a:pPr marL="342900" lvl="0" indent="-342900" algn="just">
              <a:buSzPts val="1100"/>
              <a:buFont typeface="Arial" panose="020B0604020202020204" pitchFamily="34" charset="0"/>
              <a:buChar char="-"/>
            </a:pPr>
            <a:endParaRPr lang="az-Latn-AZ" sz="1600" dirty="0" smtClean="0">
              <a:solidFill>
                <a:schemeClr val="accent1">
                  <a:lumMod val="50000"/>
                </a:schemeClr>
              </a:solidFill>
              <a:latin typeface="Palatino Linotype" panose="02040502050505030304" pitchFamily="18" charset="0"/>
              <a:ea typeface="Calibri" panose="020F0502020204030204" pitchFamily="34" charset="0"/>
            </a:endParaRPr>
          </a:p>
          <a:p>
            <a:pPr marL="342900" lvl="0" indent="-342900" algn="just">
              <a:buSzPts val="1100"/>
              <a:buFont typeface="Arial" panose="020B0604020202020204" pitchFamily="34" charset="0"/>
              <a:buChar char="-"/>
            </a:pPr>
            <a:r>
              <a:rPr lang="az-Latn-AZ" sz="1600" dirty="0" smtClean="0">
                <a:solidFill>
                  <a:schemeClr val="accent1">
                    <a:lumMod val="50000"/>
                  </a:schemeClr>
                </a:solidFill>
                <a:latin typeface="Palatino Linotype" panose="02040502050505030304" pitchFamily="18" charset="0"/>
                <a:ea typeface="Calibri" panose="020F0502020204030204" pitchFamily="34" charset="0"/>
              </a:rPr>
              <a:t>mikro</a:t>
            </a:r>
            <a:r>
              <a:rPr lang="az-Latn-AZ" sz="1600" dirty="0">
                <a:solidFill>
                  <a:schemeClr val="accent1">
                    <a:lumMod val="50000"/>
                  </a:schemeClr>
                </a:solidFill>
                <a:latin typeface="Palatino Linotype" panose="02040502050505030304" pitchFamily="18" charset="0"/>
                <a:ea typeface="Calibri" panose="020F0502020204030204" pitchFamily="34" charset="0"/>
              </a:rPr>
              <a:t>, kiçik və orta sahibkarlığın inkişafına istiqamətləndirilmiş fəaliyyəti əks etdirən elmi işləri əhatə edən layihələr</a:t>
            </a:r>
            <a:r>
              <a:rPr lang="az-Latn-AZ" sz="1600" dirty="0" smtClean="0">
                <a:solidFill>
                  <a:schemeClr val="accent1">
                    <a:lumMod val="50000"/>
                  </a:schemeClr>
                </a:solidFill>
                <a:latin typeface="Palatino Linotype" panose="02040502050505030304" pitchFamily="18" charset="0"/>
                <a:ea typeface="Calibri" panose="020F0502020204030204" pitchFamily="34" charset="0"/>
              </a:rPr>
              <a:t>;</a:t>
            </a:r>
          </a:p>
          <a:p>
            <a:pPr marL="342900" lvl="0" indent="-342900" algn="just">
              <a:buSzPts val="1100"/>
              <a:buFont typeface="Arial" panose="020B0604020202020204" pitchFamily="34" charset="0"/>
              <a:buChar char="-"/>
            </a:pPr>
            <a:endParaRPr lang="az-Latn-AZ" sz="1600" dirty="0">
              <a:solidFill>
                <a:schemeClr val="accent1">
                  <a:lumMod val="50000"/>
                </a:schemeClr>
              </a:solidFill>
              <a:latin typeface="Palatino Linotype" panose="02040502050505030304" pitchFamily="18" charset="0"/>
              <a:ea typeface="Calibri" panose="020F0502020204030204" pitchFamily="34" charset="0"/>
            </a:endParaRPr>
          </a:p>
          <a:p>
            <a:pPr marL="342900" lvl="0" indent="-342900" algn="just">
              <a:buSzPts val="1100"/>
              <a:buFont typeface="Arial" panose="020B0604020202020204" pitchFamily="34" charset="0"/>
              <a:buChar char="-"/>
            </a:pPr>
            <a:r>
              <a:rPr lang="az-Latn-AZ" sz="1600" dirty="0">
                <a:solidFill>
                  <a:schemeClr val="accent1">
                    <a:lumMod val="50000"/>
                  </a:schemeClr>
                </a:solidFill>
                <a:latin typeface="Palatino Linotype" panose="02040502050505030304" pitchFamily="18" charset="0"/>
                <a:ea typeface="Calibri" panose="020F0502020204030204" pitchFamily="34" charset="0"/>
              </a:rPr>
              <a:t>KOB subyektlərinin sənaye və texnologiyalar parkları, texnoloji transfer mərkəzləri, biznes inkubatorları və bu tipli müəssisələr ilə qarşılıqlı fəaliyyətin inkişaf etdirilməsi</a:t>
            </a:r>
            <a:r>
              <a:rPr lang="az-Latn-AZ" sz="1600" dirty="0" smtClean="0">
                <a:solidFill>
                  <a:schemeClr val="accent1">
                    <a:lumMod val="50000"/>
                  </a:schemeClr>
                </a:solidFill>
                <a:latin typeface="Palatino Linotype" panose="02040502050505030304" pitchFamily="18" charset="0"/>
                <a:ea typeface="Calibri" panose="020F0502020204030204" pitchFamily="34" charset="0"/>
              </a:rPr>
              <a:t>;</a:t>
            </a:r>
          </a:p>
          <a:p>
            <a:pPr marL="342900" lvl="0" indent="-342900" algn="just">
              <a:buSzPts val="1100"/>
              <a:buFont typeface="Arial" panose="020B0604020202020204" pitchFamily="34" charset="0"/>
              <a:buChar char="-"/>
            </a:pPr>
            <a:endParaRPr lang="az-Latn-AZ" sz="1600" dirty="0" smtClean="0">
              <a:solidFill>
                <a:schemeClr val="accent1">
                  <a:lumMod val="50000"/>
                </a:schemeClr>
              </a:solidFill>
              <a:latin typeface="Palatino Linotype" panose="02040502050505030304" pitchFamily="18" charset="0"/>
              <a:ea typeface="Calibri" panose="020F0502020204030204" pitchFamily="34" charset="0"/>
            </a:endParaRPr>
          </a:p>
          <a:p>
            <a:pPr marL="342900" lvl="0" indent="-342900" algn="just">
              <a:buSzPts val="1100"/>
              <a:buFont typeface="Arial" panose="020B0604020202020204" pitchFamily="34" charset="0"/>
              <a:buChar char="-"/>
            </a:pPr>
            <a:r>
              <a:rPr lang="az-Latn-AZ" sz="1600" dirty="0" smtClean="0">
                <a:solidFill>
                  <a:schemeClr val="accent1">
                    <a:lumMod val="50000"/>
                  </a:schemeClr>
                </a:solidFill>
                <a:latin typeface="Palatino Linotype" panose="02040502050505030304" pitchFamily="18" charset="0"/>
                <a:ea typeface="Calibri" panose="020F0502020204030204" pitchFamily="34" charset="0"/>
              </a:rPr>
              <a:t>mikro</a:t>
            </a:r>
            <a:r>
              <a:rPr lang="az-Latn-AZ" sz="1600" dirty="0">
                <a:solidFill>
                  <a:schemeClr val="accent1">
                    <a:lumMod val="50000"/>
                  </a:schemeClr>
                </a:solidFill>
                <a:latin typeface="Palatino Linotype" panose="02040502050505030304" pitchFamily="18" charset="0"/>
                <a:ea typeface="Calibri" panose="020F0502020204030204" pitchFamily="34" charset="0"/>
              </a:rPr>
              <a:t>, kiçik və orta sahibkarlığın inkişafı üçün xüsusi əhəmiyyət kəsb edən respublika, regional və beynəlxalq səviyyəli elmyönümlü konfrans, simpozium, seminar və digər tədbirlərin Azərbaycan Respublikasında təşkili və keçirilməsi, habelə xaricdə elm sahəsində keçirilən tədbirlərdə iştirakın dəstəklənməsi.</a:t>
            </a:r>
          </a:p>
        </p:txBody>
      </p:sp>
      <p:sp>
        <p:nvSpPr>
          <p:cNvPr id="12" name="Rectangle 11"/>
          <p:cNvSpPr/>
          <p:nvPr/>
        </p:nvSpPr>
        <p:spPr>
          <a:xfrm>
            <a:off x="1596044" y="764077"/>
            <a:ext cx="5028106" cy="504305"/>
          </a:xfrm>
          <a:prstGeom prst="rect">
            <a:avLst/>
          </a:prstGeom>
        </p:spPr>
        <p:txBody>
          <a:bodyPr wrap="square">
            <a:spAutoFit/>
          </a:bodyPr>
          <a:lstStyle/>
          <a:p>
            <a:pPr algn="just">
              <a:lnSpc>
                <a:spcPct val="150000"/>
              </a:lnSpc>
            </a:pPr>
            <a:r>
              <a:rPr lang="az-Latn-AZ" sz="2000" b="1" dirty="0" smtClean="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Məqsəd:</a:t>
            </a:r>
            <a:endParaRPr lang="az-Latn-AZ"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1596044" y="1205834"/>
            <a:ext cx="6880619" cy="584775"/>
          </a:xfrm>
          <a:prstGeom prst="rect">
            <a:avLst/>
          </a:prstGeom>
        </p:spPr>
        <p:txBody>
          <a:bodyPr wrap="square">
            <a:spAutoFit/>
          </a:bodyPr>
          <a:lstStyle/>
          <a:p>
            <a:r>
              <a:rPr lang="az-Latn-AZ" sz="1600" dirty="0">
                <a:solidFill>
                  <a:schemeClr val="accent1">
                    <a:lumMod val="50000"/>
                  </a:schemeClr>
                </a:solidFill>
                <a:latin typeface="Palatino Linotype" panose="02040502050505030304" pitchFamily="18" charset="0"/>
                <a:ea typeface="Calibri" panose="020F0502020204030204" pitchFamily="34" charset="0"/>
              </a:rPr>
              <a:t>mikro, kiçik və orta sahibkarlıq sahəsində elmi biliklərin tətbiqi, KOB</a:t>
            </a:r>
          </a:p>
          <a:p>
            <a:r>
              <a:rPr lang="az-Latn-AZ" sz="1600" dirty="0">
                <a:solidFill>
                  <a:schemeClr val="accent1">
                    <a:lumMod val="50000"/>
                  </a:schemeClr>
                </a:solidFill>
                <a:latin typeface="Palatino Linotype" panose="02040502050505030304" pitchFamily="18" charset="0"/>
                <a:ea typeface="Calibri" panose="020F0502020204030204" pitchFamily="34" charset="0"/>
              </a:rPr>
              <a:t>subyektlərinin elmi biliklərinin yaranması və inkişafı</a:t>
            </a:r>
          </a:p>
        </p:txBody>
      </p:sp>
    </p:spTree>
    <p:extLst>
      <p:ext uri="{BB962C8B-B14F-4D97-AF65-F5344CB8AC3E}">
        <p14:creationId xmlns:p14="http://schemas.microsoft.com/office/powerpoint/2010/main" val="427567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24373" y="224275"/>
            <a:ext cx="3374967" cy="461665"/>
          </a:xfrm>
          <a:prstGeom prst="rect">
            <a:avLst/>
          </a:prstGeom>
          <a:noFill/>
        </p:spPr>
        <p:txBody>
          <a:bodyPr wrap="square" rtlCol="0">
            <a:spAutoFit/>
          </a:bodyPr>
          <a:lstStyle/>
          <a:p>
            <a:r>
              <a:rPr lang="az-Latn-AZ" sz="2400" b="1" dirty="0" smtClean="0">
                <a:solidFill>
                  <a:srgbClr val="00B0F0"/>
                </a:solidFill>
              </a:rPr>
              <a:t>TƏDQİQAT</a:t>
            </a:r>
          </a:p>
        </p:txBody>
      </p:sp>
      <p:sp>
        <p:nvSpPr>
          <p:cNvPr id="8" name="Rounded Rectangle 7"/>
          <p:cNvSpPr/>
          <p:nvPr/>
        </p:nvSpPr>
        <p:spPr>
          <a:xfrm>
            <a:off x="1596044" y="615422"/>
            <a:ext cx="10443555" cy="635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Rectangle 13"/>
          <p:cNvSpPr/>
          <p:nvPr/>
        </p:nvSpPr>
        <p:spPr>
          <a:xfrm>
            <a:off x="1869092" y="2759988"/>
            <a:ext cx="5028106" cy="504305"/>
          </a:xfrm>
          <a:prstGeom prst="rect">
            <a:avLst/>
          </a:prstGeom>
        </p:spPr>
        <p:txBody>
          <a:bodyPr wrap="square">
            <a:spAutoFit/>
          </a:bodyPr>
          <a:lstStyle/>
          <a:p>
            <a:pPr algn="just">
              <a:lnSpc>
                <a:spcPct val="150000"/>
              </a:lnSpc>
            </a:pPr>
            <a:r>
              <a:rPr lang="az-Latn-AZ" sz="2000" b="1" dirty="0" smtClean="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Tədqiqat layihələri üzrə sahələr:</a:t>
            </a:r>
            <a:endParaRPr lang="az-Latn-AZ"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1869092" y="3254369"/>
            <a:ext cx="10116278" cy="3016210"/>
          </a:xfrm>
          <a:prstGeom prst="rect">
            <a:avLst/>
          </a:prstGeom>
        </p:spPr>
        <p:txBody>
          <a:bodyPr wrap="square">
            <a:spAutoFit/>
          </a:bodyPr>
          <a:lstStyle/>
          <a:p>
            <a:r>
              <a:rPr lang="az-Latn-AZ" sz="1600" dirty="0">
                <a:solidFill>
                  <a:schemeClr val="accent1">
                    <a:lumMod val="50000"/>
                  </a:schemeClr>
                </a:solidFill>
                <a:latin typeface="Palatino Linotype" panose="02040502050505030304" pitchFamily="18" charset="0"/>
                <a:ea typeface="Calibri" panose="020F0502020204030204" pitchFamily="34" charset="0"/>
              </a:rPr>
              <a:t>- KOB subyektlərinin innovativ inkişafını əhatə edən tədqiqat işlərinin aparılması;</a:t>
            </a:r>
          </a:p>
          <a:p>
            <a:r>
              <a:rPr lang="az-Latn-AZ" sz="600" dirty="0">
                <a:solidFill>
                  <a:schemeClr val="accent1">
                    <a:lumMod val="50000"/>
                  </a:schemeClr>
                </a:solidFill>
                <a:latin typeface="Palatino Linotype" panose="02040502050505030304" pitchFamily="18" charset="0"/>
                <a:ea typeface="Calibri" panose="020F0502020204030204" pitchFamily="34" charset="0"/>
              </a:rPr>
              <a:t> </a:t>
            </a:r>
          </a:p>
          <a:p>
            <a:r>
              <a:rPr lang="az-Latn-AZ" sz="1600" dirty="0">
                <a:solidFill>
                  <a:schemeClr val="accent1">
                    <a:lumMod val="50000"/>
                  </a:schemeClr>
                </a:solidFill>
                <a:latin typeface="Palatino Linotype" panose="02040502050505030304" pitchFamily="18" charset="0"/>
                <a:ea typeface="Calibri" panose="020F0502020204030204" pitchFamily="34" charset="0"/>
              </a:rPr>
              <a:t>- KOB subyektləri tərəfindən istehsalat sahəsində tədqiqat işlərinin aparılması və nəticələrinin tətbiq edilməsi;</a:t>
            </a:r>
          </a:p>
          <a:p>
            <a:r>
              <a:rPr lang="az-Latn-AZ" sz="600" dirty="0">
                <a:solidFill>
                  <a:schemeClr val="accent1">
                    <a:lumMod val="50000"/>
                  </a:schemeClr>
                </a:solidFill>
                <a:latin typeface="Palatino Linotype" panose="02040502050505030304" pitchFamily="18" charset="0"/>
                <a:ea typeface="Calibri" panose="020F0502020204030204" pitchFamily="34" charset="0"/>
              </a:rPr>
              <a:t> </a:t>
            </a:r>
          </a:p>
          <a:p>
            <a:r>
              <a:rPr lang="az-Latn-AZ" sz="1600" dirty="0">
                <a:solidFill>
                  <a:schemeClr val="accent1">
                    <a:lumMod val="50000"/>
                  </a:schemeClr>
                </a:solidFill>
                <a:latin typeface="Palatino Linotype" panose="02040502050505030304" pitchFamily="18" charset="0"/>
                <a:ea typeface="Calibri" panose="020F0502020204030204" pitchFamily="34" charset="0"/>
              </a:rPr>
              <a:t>- mikro, kiçik və orta sahibkarlığın inkişafı məqsədilə maraqlı şəxslərin tədqiqat sahəsində iştirakının stimullaşdırılması məqsədilə təlim və seminarların təşkil edilməsi və keçirilməsi;</a:t>
            </a:r>
          </a:p>
          <a:p>
            <a:r>
              <a:rPr lang="az-Latn-AZ" sz="600" dirty="0">
                <a:solidFill>
                  <a:schemeClr val="accent1">
                    <a:lumMod val="50000"/>
                  </a:schemeClr>
                </a:solidFill>
                <a:latin typeface="Palatino Linotype" panose="02040502050505030304" pitchFamily="18" charset="0"/>
                <a:ea typeface="Calibri" panose="020F0502020204030204" pitchFamily="34" charset="0"/>
              </a:rPr>
              <a:t> </a:t>
            </a:r>
          </a:p>
          <a:p>
            <a:r>
              <a:rPr lang="az-Latn-AZ" sz="1600" dirty="0">
                <a:solidFill>
                  <a:schemeClr val="accent1">
                    <a:lumMod val="50000"/>
                  </a:schemeClr>
                </a:solidFill>
                <a:latin typeface="Palatino Linotype" panose="02040502050505030304" pitchFamily="18" charset="0"/>
                <a:ea typeface="Calibri" panose="020F0502020204030204" pitchFamily="34" charset="0"/>
              </a:rPr>
              <a:t>- mikro, kiçik və orta sahibkarlığın, habelə KOB subyektlərinin inkişafına, onların istehsalının artırılmasına və fəaliyyətinin genişləndirilməsinə yönəldilmiş layihələr;</a:t>
            </a:r>
          </a:p>
          <a:p>
            <a:r>
              <a:rPr lang="az-Latn-AZ" sz="600" dirty="0">
                <a:solidFill>
                  <a:schemeClr val="accent1">
                    <a:lumMod val="50000"/>
                  </a:schemeClr>
                </a:solidFill>
                <a:latin typeface="Palatino Linotype" panose="02040502050505030304" pitchFamily="18" charset="0"/>
                <a:ea typeface="Calibri" panose="020F0502020204030204" pitchFamily="34" charset="0"/>
              </a:rPr>
              <a:t> </a:t>
            </a:r>
          </a:p>
          <a:p>
            <a:r>
              <a:rPr lang="az-Latn-AZ" sz="1600" dirty="0">
                <a:solidFill>
                  <a:schemeClr val="accent1">
                    <a:lumMod val="50000"/>
                  </a:schemeClr>
                </a:solidFill>
                <a:latin typeface="Palatino Linotype" panose="02040502050505030304" pitchFamily="18" charset="0"/>
                <a:ea typeface="Calibri" panose="020F0502020204030204" pitchFamily="34" charset="0"/>
              </a:rPr>
              <a:t>- KOB subyektlərinin istehsal fəaliyyətinə təsir göstərən vasitələrin öyrənilməsi və ya xüsusiyyətlərinin araşdırılması və tədqiq edilməsi üçün həyata keçirilən layihələr;</a:t>
            </a:r>
          </a:p>
          <a:p>
            <a:r>
              <a:rPr lang="az-Latn-AZ" sz="600" dirty="0">
                <a:solidFill>
                  <a:schemeClr val="accent1">
                    <a:lumMod val="50000"/>
                  </a:schemeClr>
                </a:solidFill>
                <a:latin typeface="Palatino Linotype" panose="02040502050505030304" pitchFamily="18" charset="0"/>
                <a:ea typeface="Calibri" panose="020F0502020204030204" pitchFamily="34" charset="0"/>
              </a:rPr>
              <a:t> </a:t>
            </a:r>
          </a:p>
          <a:p>
            <a:r>
              <a:rPr lang="az-Latn-AZ" sz="1600" dirty="0">
                <a:solidFill>
                  <a:schemeClr val="accent1">
                    <a:lumMod val="50000"/>
                  </a:schemeClr>
                </a:solidFill>
                <a:latin typeface="Palatino Linotype" panose="02040502050505030304" pitchFamily="18" charset="0"/>
                <a:ea typeface="Calibri" panose="020F0502020204030204" pitchFamily="34" charset="0"/>
              </a:rPr>
              <a:t>- tədqiqat və istehsalat sahələrinin qarşılıqlı fəaliyyətinin effektivliyinin artırılması, tədqiqat sahəsində təhsil müəssisələri ilə əməkdaşlığın gücləndirilməsi.</a:t>
            </a:r>
          </a:p>
        </p:txBody>
      </p:sp>
      <p:sp>
        <p:nvSpPr>
          <p:cNvPr id="16" name="Rectangle 15"/>
          <p:cNvSpPr/>
          <p:nvPr/>
        </p:nvSpPr>
        <p:spPr>
          <a:xfrm>
            <a:off x="1596044" y="648252"/>
            <a:ext cx="5028106" cy="504305"/>
          </a:xfrm>
          <a:prstGeom prst="rect">
            <a:avLst/>
          </a:prstGeom>
        </p:spPr>
        <p:txBody>
          <a:bodyPr wrap="square">
            <a:spAutoFit/>
          </a:bodyPr>
          <a:lstStyle/>
          <a:p>
            <a:pPr algn="just">
              <a:lnSpc>
                <a:spcPct val="150000"/>
              </a:lnSpc>
            </a:pPr>
            <a:r>
              <a:rPr lang="az-Latn-AZ" sz="2000" b="1" dirty="0" smtClean="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Məqsəd:</a:t>
            </a:r>
            <a:endParaRPr lang="az-Latn-AZ"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1596044" y="1157156"/>
            <a:ext cx="6868404" cy="1569660"/>
          </a:xfrm>
          <a:prstGeom prst="rect">
            <a:avLst/>
          </a:prstGeom>
        </p:spPr>
        <p:txBody>
          <a:bodyPr wrap="square">
            <a:spAutoFit/>
          </a:bodyPr>
          <a:lstStyle/>
          <a:p>
            <a:pPr algn="just"/>
            <a:r>
              <a:rPr lang="az-Latn-AZ" sz="1600" dirty="0">
                <a:solidFill>
                  <a:schemeClr val="accent1">
                    <a:lumMod val="50000"/>
                  </a:schemeClr>
                </a:solidFill>
                <a:latin typeface="Palatino Linotype" panose="02040502050505030304" pitchFamily="18" charset="0"/>
                <a:ea typeface="Calibri" panose="020F0502020204030204" pitchFamily="34" charset="0"/>
              </a:rPr>
              <a:t>mikro, kiçik və orta sahibkarlığın innovativ inkişafına, </a:t>
            </a:r>
            <a:r>
              <a:rPr lang="az-Latn-AZ" sz="1600" dirty="0" smtClean="0">
                <a:solidFill>
                  <a:schemeClr val="accent1">
                    <a:lumMod val="50000"/>
                  </a:schemeClr>
                </a:solidFill>
                <a:latin typeface="Palatino Linotype" panose="02040502050505030304" pitchFamily="18" charset="0"/>
                <a:ea typeface="Calibri" panose="020F0502020204030204" pitchFamily="34" charset="0"/>
              </a:rPr>
              <a:t>KOB subyektlərinin fəaliyyətinə</a:t>
            </a:r>
            <a:r>
              <a:rPr lang="az-Latn-AZ" sz="1600" dirty="0">
                <a:solidFill>
                  <a:schemeClr val="accent1">
                    <a:lumMod val="50000"/>
                  </a:schemeClr>
                </a:solidFill>
                <a:latin typeface="Palatino Linotype" panose="02040502050505030304" pitchFamily="18" charset="0"/>
                <a:ea typeface="Calibri" panose="020F0502020204030204" pitchFamily="34" charset="0"/>
              </a:rPr>
              <a:t>, iş proseslərinə təsir edən ixtira, faydalı model,</a:t>
            </a:r>
          </a:p>
          <a:p>
            <a:pPr algn="just"/>
            <a:r>
              <a:rPr lang="az-Latn-AZ" sz="1600" dirty="0">
                <a:solidFill>
                  <a:schemeClr val="accent1">
                    <a:lumMod val="50000"/>
                  </a:schemeClr>
                </a:solidFill>
                <a:latin typeface="Palatino Linotype" panose="02040502050505030304" pitchFamily="18" charset="0"/>
                <a:ea typeface="Calibri" panose="020F0502020204030204" pitchFamily="34" charset="0"/>
              </a:rPr>
              <a:t>texnoloji yenilik, sənaye nümunələrinin elmi cəhətdən </a:t>
            </a:r>
            <a:r>
              <a:rPr lang="az-Latn-AZ" sz="1600" dirty="0" smtClean="0">
                <a:solidFill>
                  <a:schemeClr val="accent1">
                    <a:lumMod val="50000"/>
                  </a:schemeClr>
                </a:solidFill>
                <a:latin typeface="Palatino Linotype" panose="02040502050505030304" pitchFamily="18" charset="0"/>
                <a:ea typeface="Calibri" panose="020F0502020204030204" pitchFamily="34" charset="0"/>
              </a:rPr>
              <a:t>öyrənilməsi, araşdırılması</a:t>
            </a:r>
            <a:r>
              <a:rPr lang="az-Latn-AZ" sz="1600" dirty="0">
                <a:solidFill>
                  <a:schemeClr val="accent1">
                    <a:lumMod val="50000"/>
                  </a:schemeClr>
                </a:solidFill>
                <a:latin typeface="Palatino Linotype" panose="02040502050505030304" pitchFamily="18" charset="0"/>
                <a:ea typeface="Calibri" panose="020F0502020204030204" pitchFamily="34" charset="0"/>
              </a:rPr>
              <a:t>, tədqiqat aparılması, bu sahələr üzrə təlim </a:t>
            </a:r>
            <a:r>
              <a:rPr lang="az-Latn-AZ" sz="1600" dirty="0" smtClean="0">
                <a:solidFill>
                  <a:schemeClr val="accent1">
                    <a:lumMod val="50000"/>
                  </a:schemeClr>
                </a:solidFill>
                <a:latin typeface="Palatino Linotype" panose="02040502050505030304" pitchFamily="18" charset="0"/>
                <a:ea typeface="Calibri" panose="020F0502020204030204" pitchFamily="34" charset="0"/>
              </a:rPr>
              <a:t>və seminarların </a:t>
            </a:r>
            <a:r>
              <a:rPr lang="az-Latn-AZ" sz="1600" dirty="0">
                <a:solidFill>
                  <a:schemeClr val="accent1">
                    <a:lumMod val="50000"/>
                  </a:schemeClr>
                </a:solidFill>
                <a:latin typeface="Palatino Linotype" panose="02040502050505030304" pitchFamily="18" charset="0"/>
                <a:ea typeface="Calibri" panose="020F0502020204030204" pitchFamily="34" charset="0"/>
              </a:rPr>
              <a:t>təşkil edilməsi və keçirilməsi, habelə </a:t>
            </a:r>
            <a:r>
              <a:rPr lang="az-Latn-AZ" sz="1600" dirty="0" smtClean="0">
                <a:solidFill>
                  <a:schemeClr val="accent1">
                    <a:lumMod val="50000"/>
                  </a:schemeClr>
                </a:solidFill>
                <a:latin typeface="Palatino Linotype" panose="02040502050505030304" pitchFamily="18" charset="0"/>
                <a:ea typeface="Calibri" panose="020F0502020204030204" pitchFamily="34" charset="0"/>
              </a:rPr>
              <a:t>təhsil müəssisələri </a:t>
            </a:r>
            <a:r>
              <a:rPr lang="az-Latn-AZ" sz="1600" dirty="0">
                <a:solidFill>
                  <a:schemeClr val="accent1">
                    <a:lumMod val="50000"/>
                  </a:schemeClr>
                </a:solidFill>
                <a:latin typeface="Palatino Linotype" panose="02040502050505030304" pitchFamily="18" charset="0"/>
                <a:ea typeface="Calibri" panose="020F0502020204030204" pitchFamily="34" charset="0"/>
              </a:rPr>
              <a:t>ilə əlaqələrin qurulması</a:t>
            </a:r>
          </a:p>
        </p:txBody>
      </p:sp>
      <p:pic>
        <p:nvPicPr>
          <p:cNvPr id="18" name="Picture 4" descr="Image result for research"/>
          <p:cNvPicPr>
            <a:picLocks noChangeAspect="1" noChangeArrowheads="1"/>
          </p:cNvPicPr>
          <p:nvPr/>
        </p:nvPicPr>
        <p:blipFill rotWithShape="1">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r="32478"/>
          <a:stretch/>
        </p:blipFill>
        <p:spPr bwMode="auto">
          <a:xfrm>
            <a:off x="8944125" y="1030609"/>
            <a:ext cx="3041245" cy="18227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2519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24373" y="224275"/>
            <a:ext cx="3374967" cy="461665"/>
          </a:xfrm>
          <a:prstGeom prst="rect">
            <a:avLst/>
          </a:prstGeom>
          <a:noFill/>
        </p:spPr>
        <p:txBody>
          <a:bodyPr wrap="square" rtlCol="0">
            <a:spAutoFit/>
          </a:bodyPr>
          <a:lstStyle/>
          <a:p>
            <a:r>
              <a:rPr lang="az-Latn-AZ" sz="2400" b="1" dirty="0" smtClean="0">
                <a:solidFill>
                  <a:srgbClr val="00B0F0"/>
                </a:solidFill>
              </a:rPr>
              <a:t>DƏSTƏK</a:t>
            </a:r>
          </a:p>
        </p:txBody>
      </p:sp>
      <p:sp>
        <p:nvSpPr>
          <p:cNvPr id="8" name="Rounded Rectangle 7"/>
          <p:cNvSpPr/>
          <p:nvPr/>
        </p:nvSpPr>
        <p:spPr>
          <a:xfrm>
            <a:off x="1596044" y="615422"/>
            <a:ext cx="10443555" cy="635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Rectangle 8"/>
          <p:cNvSpPr/>
          <p:nvPr/>
        </p:nvSpPr>
        <p:spPr>
          <a:xfrm>
            <a:off x="2075722" y="2451331"/>
            <a:ext cx="5028106" cy="504305"/>
          </a:xfrm>
          <a:prstGeom prst="rect">
            <a:avLst/>
          </a:prstGeom>
        </p:spPr>
        <p:txBody>
          <a:bodyPr wrap="square">
            <a:spAutoFit/>
          </a:bodyPr>
          <a:lstStyle/>
          <a:p>
            <a:pPr algn="just">
              <a:lnSpc>
                <a:spcPct val="150000"/>
              </a:lnSpc>
            </a:pPr>
            <a:r>
              <a:rPr lang="az-Latn-AZ" sz="2000" b="1" dirty="0" smtClean="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Dəstək layihələri üzrə sahələr:</a:t>
            </a:r>
            <a:endParaRPr lang="az-Latn-AZ"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2075722" y="2937643"/>
            <a:ext cx="10116278" cy="3785652"/>
          </a:xfrm>
          <a:prstGeom prst="rect">
            <a:avLst/>
          </a:prstGeom>
        </p:spPr>
        <p:txBody>
          <a:bodyPr wrap="square">
            <a:spAutoFit/>
          </a:bodyPr>
          <a:lstStyle/>
          <a:p>
            <a:r>
              <a:rPr lang="az-Latn-AZ" sz="1600" dirty="0">
                <a:solidFill>
                  <a:schemeClr val="accent1">
                    <a:lumMod val="50000"/>
                  </a:schemeClr>
                </a:solidFill>
                <a:latin typeface="Palatino Linotype" panose="02040502050505030304" pitchFamily="18" charset="0"/>
                <a:ea typeface="Calibri" panose="020F0502020204030204" pitchFamily="34" charset="0"/>
              </a:rPr>
              <a:t>- beynəlxalq təcrübənin öyrənilməsi, audit, sənədləşmə, patentlərin alınması, menecment və logistik xidmətlərinin təşkili;</a:t>
            </a:r>
          </a:p>
          <a:p>
            <a:r>
              <a:rPr lang="az-Latn-AZ" sz="800" dirty="0">
                <a:solidFill>
                  <a:schemeClr val="accent1">
                    <a:lumMod val="50000"/>
                  </a:schemeClr>
                </a:solidFill>
                <a:latin typeface="Palatino Linotype" panose="02040502050505030304" pitchFamily="18" charset="0"/>
                <a:ea typeface="Calibri" panose="020F0502020204030204" pitchFamily="34" charset="0"/>
              </a:rPr>
              <a:t> </a:t>
            </a:r>
          </a:p>
          <a:p>
            <a:r>
              <a:rPr lang="az-Latn-AZ" sz="1600" dirty="0">
                <a:solidFill>
                  <a:schemeClr val="accent1">
                    <a:lumMod val="50000"/>
                  </a:schemeClr>
                </a:solidFill>
                <a:latin typeface="Palatino Linotype" panose="02040502050505030304" pitchFamily="18" charset="0"/>
                <a:ea typeface="Calibri" panose="020F0502020204030204" pitchFamily="34" charset="0"/>
              </a:rPr>
              <a:t>- KOB subyektləri tərəfindən istehsal olunan məhsulların analizi və testi məqsədilə laboratoriya xidmətlərinin təşkilinə dəstək;</a:t>
            </a:r>
          </a:p>
          <a:p>
            <a:r>
              <a:rPr lang="az-Latn-AZ" sz="800" dirty="0">
                <a:solidFill>
                  <a:schemeClr val="accent1">
                    <a:lumMod val="50000"/>
                  </a:schemeClr>
                </a:solidFill>
                <a:latin typeface="Palatino Linotype" panose="02040502050505030304" pitchFamily="18" charset="0"/>
                <a:ea typeface="Calibri" panose="020F0502020204030204" pitchFamily="34" charset="0"/>
              </a:rPr>
              <a:t> </a:t>
            </a:r>
          </a:p>
          <a:p>
            <a:r>
              <a:rPr lang="az-Latn-AZ" sz="1600" dirty="0">
                <a:solidFill>
                  <a:schemeClr val="accent1">
                    <a:lumMod val="50000"/>
                  </a:schemeClr>
                </a:solidFill>
                <a:latin typeface="Palatino Linotype" panose="02040502050505030304" pitchFamily="18" charset="0"/>
                <a:ea typeface="Calibri" panose="020F0502020204030204" pitchFamily="34" charset="0"/>
              </a:rPr>
              <a:t>- KOB subyektlərinin fəaliyyətində kadr potensialının gücləndirilməsi məqsədilə ölkədə və xaricdə keçirilən tədbirlərdə iştiraka dəstək;</a:t>
            </a:r>
          </a:p>
          <a:p>
            <a:r>
              <a:rPr lang="az-Latn-AZ" sz="800" dirty="0">
                <a:solidFill>
                  <a:schemeClr val="accent1">
                    <a:lumMod val="50000"/>
                  </a:schemeClr>
                </a:solidFill>
                <a:latin typeface="Palatino Linotype" panose="02040502050505030304" pitchFamily="18" charset="0"/>
                <a:ea typeface="Calibri" panose="020F0502020204030204" pitchFamily="34" charset="0"/>
              </a:rPr>
              <a:t> </a:t>
            </a:r>
          </a:p>
          <a:p>
            <a:r>
              <a:rPr lang="az-Latn-AZ" sz="1600" dirty="0">
                <a:solidFill>
                  <a:schemeClr val="accent1">
                    <a:lumMod val="50000"/>
                  </a:schemeClr>
                </a:solidFill>
                <a:latin typeface="Palatino Linotype" panose="02040502050505030304" pitchFamily="18" charset="0"/>
                <a:ea typeface="Calibri" panose="020F0502020204030204" pitchFamily="34" charset="0"/>
              </a:rPr>
              <a:t>- istehsal olunan məhsulların xarici bazarlara çıxışına dəstək məqsədilə ilk dəfə qeyri-neft məhsullarını ixrac edən KOB subyektlərinə sənədləşmədə və tələb olunan sertifikatların alınmasında dəstək;</a:t>
            </a:r>
          </a:p>
          <a:p>
            <a:r>
              <a:rPr lang="az-Latn-AZ" sz="800" dirty="0">
                <a:solidFill>
                  <a:schemeClr val="accent1">
                    <a:lumMod val="50000"/>
                  </a:schemeClr>
                </a:solidFill>
                <a:latin typeface="Palatino Linotype" panose="02040502050505030304" pitchFamily="18" charset="0"/>
                <a:ea typeface="Calibri" panose="020F0502020204030204" pitchFamily="34" charset="0"/>
              </a:rPr>
              <a:t> </a:t>
            </a:r>
          </a:p>
          <a:p>
            <a:r>
              <a:rPr lang="az-Latn-AZ" sz="1600" dirty="0">
                <a:solidFill>
                  <a:schemeClr val="accent1">
                    <a:lumMod val="50000"/>
                  </a:schemeClr>
                </a:solidFill>
                <a:latin typeface="Palatino Linotype" panose="02040502050505030304" pitchFamily="18" charset="0"/>
                <a:ea typeface="Calibri" panose="020F0502020204030204" pitchFamily="34" charset="0"/>
              </a:rPr>
              <a:t>- innovativ sahibkarlığı təşviq edən startapların qeydiyyatına, istehsal məhsullarının (xidmətlərin) satışına, patentləşdirilməsinə və xarici bazarlarda təşviq olunmasına dəstək;</a:t>
            </a:r>
          </a:p>
          <a:p>
            <a:r>
              <a:rPr lang="az-Latn-AZ" sz="800" dirty="0">
                <a:solidFill>
                  <a:schemeClr val="accent1">
                    <a:lumMod val="50000"/>
                  </a:schemeClr>
                </a:solidFill>
                <a:latin typeface="Palatino Linotype" panose="02040502050505030304" pitchFamily="18" charset="0"/>
                <a:ea typeface="Calibri" panose="020F0502020204030204" pitchFamily="34" charset="0"/>
              </a:rPr>
              <a:t> </a:t>
            </a:r>
          </a:p>
          <a:p>
            <a:r>
              <a:rPr lang="az-Latn-AZ" sz="1600" dirty="0">
                <a:solidFill>
                  <a:schemeClr val="accent1">
                    <a:lumMod val="50000"/>
                  </a:schemeClr>
                </a:solidFill>
                <a:latin typeface="Palatino Linotype" panose="02040502050505030304" pitchFamily="18" charset="0"/>
                <a:ea typeface="Calibri" panose="020F0502020204030204" pitchFamily="34" charset="0"/>
              </a:rPr>
              <a:t>- KOB subyektlərinin yüksək texnoloji və innovativ imkanlardan faydalanmasına, fəaliyyətində müvafiq texnologiyaların tətbiqinə və zərurət olduğu halda, həmin subyektlərə ekspert ayrılmasına dəstək.</a:t>
            </a:r>
          </a:p>
        </p:txBody>
      </p:sp>
      <p:sp>
        <p:nvSpPr>
          <p:cNvPr id="11" name="Rectangle 10"/>
          <p:cNvSpPr/>
          <p:nvPr/>
        </p:nvSpPr>
        <p:spPr>
          <a:xfrm>
            <a:off x="1596044" y="678975"/>
            <a:ext cx="5028106" cy="504305"/>
          </a:xfrm>
          <a:prstGeom prst="rect">
            <a:avLst/>
          </a:prstGeom>
        </p:spPr>
        <p:txBody>
          <a:bodyPr wrap="square">
            <a:spAutoFit/>
          </a:bodyPr>
          <a:lstStyle/>
          <a:p>
            <a:pPr algn="just">
              <a:lnSpc>
                <a:spcPct val="150000"/>
              </a:lnSpc>
            </a:pPr>
            <a:r>
              <a:rPr lang="az-Latn-AZ" sz="2000" b="1" dirty="0" smtClean="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Məqsəd:</a:t>
            </a:r>
            <a:endParaRPr lang="az-Latn-AZ"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1596044" y="1187879"/>
            <a:ext cx="6763479" cy="1077218"/>
          </a:xfrm>
          <a:prstGeom prst="rect">
            <a:avLst/>
          </a:prstGeom>
        </p:spPr>
        <p:txBody>
          <a:bodyPr wrap="square">
            <a:spAutoFit/>
          </a:bodyPr>
          <a:lstStyle/>
          <a:p>
            <a:pPr algn="just"/>
            <a:r>
              <a:rPr lang="az-Latn-AZ" sz="1600" dirty="0">
                <a:solidFill>
                  <a:schemeClr val="accent1">
                    <a:lumMod val="50000"/>
                  </a:schemeClr>
                </a:solidFill>
                <a:latin typeface="Palatino Linotype" panose="02040502050505030304" pitchFamily="18" charset="0"/>
                <a:ea typeface="Calibri" panose="020F0502020204030204" pitchFamily="34" charset="0"/>
              </a:rPr>
              <a:t>mikro, kiçik və orta sahibkarlığın inkişafı, bu sahədə tətbiq olunan yeni mexanizmlərin, innovativ layihələrin həyata keçirilməsi, KOB subyektlərinin faydalanacağı layihələrin icrası, startap layihələrinin dəstəklənməsi</a:t>
            </a:r>
          </a:p>
        </p:txBody>
      </p:sp>
      <p:pic>
        <p:nvPicPr>
          <p:cNvPr id="13" name="Picture 2" descr="Image result for support"/>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768016" y="903674"/>
            <a:ext cx="3176333" cy="1697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7498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711979" y="224275"/>
            <a:ext cx="3374967" cy="461665"/>
          </a:xfrm>
          <a:prstGeom prst="rect">
            <a:avLst/>
          </a:prstGeom>
          <a:noFill/>
        </p:spPr>
        <p:txBody>
          <a:bodyPr wrap="square" rtlCol="0">
            <a:spAutoFit/>
          </a:bodyPr>
          <a:lstStyle/>
          <a:p>
            <a:r>
              <a:rPr lang="az-Latn-AZ" sz="2400" b="1" dirty="0" smtClean="0">
                <a:solidFill>
                  <a:srgbClr val="00B0F0"/>
                </a:solidFill>
              </a:rPr>
              <a:t>İzahedici sxem</a:t>
            </a:r>
            <a:endParaRPr lang="ru-RU" sz="2400" b="1" dirty="0">
              <a:solidFill>
                <a:srgbClr val="00B0F0"/>
              </a:solidFill>
            </a:endParaRPr>
          </a:p>
        </p:txBody>
      </p:sp>
      <p:sp>
        <p:nvSpPr>
          <p:cNvPr id="8" name="Rounded Rectangle 7"/>
          <p:cNvSpPr/>
          <p:nvPr/>
        </p:nvSpPr>
        <p:spPr>
          <a:xfrm>
            <a:off x="1596044" y="615422"/>
            <a:ext cx="10183091" cy="705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17829" y1="14962" x2="49225" y2="2083"/>
                        <a14:foregroundMark x1="50775" y1="2083" x2="79845" y2="14015"/>
                        <a14:backgroundMark x1="32171" y1="2462" x2="49806" y2="758"/>
                      </a14:backgroundRemoval>
                    </a14:imgEffect>
                  </a14:imgLayer>
                </a14:imgProps>
              </a:ext>
            </a:extLst>
          </a:blip>
          <a:stretch>
            <a:fillRect/>
          </a:stretch>
        </p:blipFill>
        <p:spPr>
          <a:xfrm>
            <a:off x="3767241" y="1512136"/>
            <a:ext cx="1195916" cy="1223728"/>
          </a:xfrm>
          <a:prstGeom prst="rect">
            <a:avLst/>
          </a:prstGeom>
        </p:spPr>
      </p:pic>
      <p:sp>
        <p:nvSpPr>
          <p:cNvPr id="12" name="Left Arrow 11"/>
          <p:cNvSpPr/>
          <p:nvPr/>
        </p:nvSpPr>
        <p:spPr>
          <a:xfrm rot="18674480">
            <a:off x="3638376" y="2691603"/>
            <a:ext cx="458531" cy="1349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4" name="Picture 6" descr="Image result for computer icon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1397" y="2892828"/>
            <a:ext cx="1134367" cy="81410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667534" y="2934391"/>
            <a:ext cx="878717" cy="784830"/>
          </a:xfrm>
          <a:prstGeom prst="rect">
            <a:avLst/>
          </a:prstGeom>
          <a:noFill/>
        </p:spPr>
        <p:txBody>
          <a:bodyPr wrap="square" rtlCol="0">
            <a:spAutoFit/>
          </a:bodyPr>
          <a:lstStyle/>
          <a:p>
            <a:r>
              <a:rPr lang="en-US" sz="900" dirty="0" smtClean="0"/>
              <a:t>Elan!</a:t>
            </a:r>
          </a:p>
          <a:p>
            <a:r>
              <a:rPr lang="en-US" sz="600" dirty="0" smtClean="0"/>
              <a:t>T</a:t>
            </a:r>
            <a:r>
              <a:rPr lang="az-Latn-AZ" sz="600" dirty="0" smtClean="0"/>
              <a:t>əhsil, Elm, Tədqiqat, Dəstək layihələrinin maliyyələşdirilməsi</a:t>
            </a:r>
          </a:p>
          <a:p>
            <a:endParaRPr lang="ru-RU" dirty="0"/>
          </a:p>
        </p:txBody>
      </p:sp>
      <p:sp>
        <p:nvSpPr>
          <p:cNvPr id="17" name="Left Arrow 16"/>
          <p:cNvSpPr/>
          <p:nvPr/>
        </p:nvSpPr>
        <p:spPr>
          <a:xfrm rot="2713316">
            <a:off x="2185127" y="2701435"/>
            <a:ext cx="458531" cy="1152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60" name="Picture 1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4601" y="1550753"/>
            <a:ext cx="1216253" cy="1146493"/>
          </a:xfrm>
          <a:prstGeom prst="rect">
            <a:avLst/>
          </a:prstGeom>
          <a:noFill/>
          <a:extLst>
            <a:ext uri="{909E8E84-426E-40DD-AFC4-6F175D3DCCD1}">
              <a14:hiddenFill xmlns:a14="http://schemas.microsoft.com/office/drawing/2010/main">
                <a:solidFill>
                  <a:srgbClr val="FFFFFF"/>
                </a:solidFill>
              </a14:hiddenFill>
            </a:ext>
          </a:extLst>
        </p:spPr>
      </p:pic>
      <p:sp>
        <p:nvSpPr>
          <p:cNvPr id="21" name="Left Arrow 20"/>
          <p:cNvSpPr/>
          <p:nvPr/>
        </p:nvSpPr>
        <p:spPr>
          <a:xfrm rot="10800000">
            <a:off x="2979820" y="2066357"/>
            <a:ext cx="458531" cy="1152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3867641" y="2625077"/>
            <a:ext cx="1330036" cy="461665"/>
          </a:xfrm>
          <a:prstGeom prst="rect">
            <a:avLst/>
          </a:prstGeom>
          <a:noFill/>
        </p:spPr>
        <p:txBody>
          <a:bodyPr wrap="square" rtlCol="0">
            <a:spAutoFit/>
          </a:bodyPr>
          <a:lstStyle/>
          <a:p>
            <a:r>
              <a:rPr lang="az-Latn-AZ" sz="2400" b="1" dirty="0" smtClean="0">
                <a:ln w="9525">
                  <a:solidFill>
                    <a:schemeClr val="bg1"/>
                  </a:solidFill>
                  <a:prstDash val="solid"/>
                </a:ln>
                <a:effectLst>
                  <a:outerShdw blurRad="12700" dist="38100" dir="2700000" algn="tl" rotWithShape="0">
                    <a:schemeClr val="bg1">
                      <a:lumMod val="50000"/>
                    </a:schemeClr>
                  </a:outerShdw>
                </a:effectLst>
              </a:rPr>
              <a:t>1</a:t>
            </a:r>
            <a:endParaRPr lang="ru-RU" sz="2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23" name="TextBox 22"/>
          <p:cNvSpPr txBox="1"/>
          <p:nvPr/>
        </p:nvSpPr>
        <p:spPr>
          <a:xfrm>
            <a:off x="2149482" y="2642180"/>
            <a:ext cx="1330036" cy="461665"/>
          </a:xfrm>
          <a:prstGeom prst="rect">
            <a:avLst/>
          </a:prstGeom>
          <a:noFill/>
        </p:spPr>
        <p:txBody>
          <a:bodyPr wrap="square" rtlCol="0">
            <a:spAutoFit/>
          </a:bodyPr>
          <a:lstStyle/>
          <a:p>
            <a:r>
              <a:rPr lang="az-Latn-AZ" sz="2400" b="1" dirty="0">
                <a:ln w="9525">
                  <a:solidFill>
                    <a:schemeClr val="bg1"/>
                  </a:solidFill>
                  <a:prstDash val="solid"/>
                </a:ln>
                <a:effectLst>
                  <a:outerShdw blurRad="12700" dist="38100" dir="2700000" algn="tl" rotWithShape="0">
                    <a:schemeClr val="bg1">
                      <a:lumMod val="50000"/>
                    </a:schemeClr>
                  </a:outerShdw>
                </a:effectLst>
              </a:rPr>
              <a:t>2</a:t>
            </a:r>
            <a:endParaRPr lang="ru-RU" sz="2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24" name="TextBox 23"/>
          <p:cNvSpPr txBox="1"/>
          <p:nvPr/>
        </p:nvSpPr>
        <p:spPr>
          <a:xfrm>
            <a:off x="3037920" y="2031305"/>
            <a:ext cx="1330036" cy="400110"/>
          </a:xfrm>
          <a:prstGeom prst="rect">
            <a:avLst/>
          </a:prstGeom>
          <a:noFill/>
        </p:spPr>
        <p:txBody>
          <a:bodyPr wrap="square" rtlCol="0">
            <a:spAutoFit/>
          </a:bodyPr>
          <a:lstStyle/>
          <a:p>
            <a:r>
              <a:rPr lang="az-Latn-AZ" sz="2000" b="1" dirty="0">
                <a:ln w="9525">
                  <a:solidFill>
                    <a:schemeClr val="bg1"/>
                  </a:solidFill>
                  <a:prstDash val="solid"/>
                </a:ln>
                <a:effectLst>
                  <a:outerShdw blurRad="12700" dist="38100" dir="2700000" algn="tl" rotWithShape="0">
                    <a:schemeClr val="bg1">
                      <a:lumMod val="50000"/>
                    </a:schemeClr>
                  </a:outerShdw>
                </a:effectLst>
              </a:rPr>
              <a:t>3</a:t>
            </a:r>
            <a:endParaRPr lang="ru-RU" sz="20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5" name="TextBox 14"/>
          <p:cNvSpPr txBox="1"/>
          <p:nvPr/>
        </p:nvSpPr>
        <p:spPr>
          <a:xfrm>
            <a:off x="1559440" y="1316785"/>
            <a:ext cx="1305098" cy="307777"/>
          </a:xfrm>
          <a:prstGeom prst="rect">
            <a:avLst/>
          </a:prstGeom>
          <a:noFill/>
        </p:spPr>
        <p:txBody>
          <a:bodyPr wrap="square" rtlCol="0">
            <a:spAutoFit/>
          </a:bodyPr>
          <a:lstStyle/>
          <a:p>
            <a:r>
              <a:rPr lang="az-Latn-AZ" sz="1400" dirty="0" smtClean="0">
                <a:ln w="0"/>
                <a:effectLst>
                  <a:outerShdw blurRad="38100" dist="19050" dir="2700000" algn="tl" rotWithShape="0">
                    <a:schemeClr val="dk1">
                      <a:alpha val="40000"/>
                    </a:schemeClr>
                  </a:outerShdw>
                </a:effectLst>
              </a:rPr>
              <a:t>Sahibkarlar</a:t>
            </a:r>
            <a:endParaRPr lang="ru-RU" sz="1400" dirty="0">
              <a:ln w="0"/>
              <a:effectLst>
                <a:outerShdw blurRad="38100" dist="19050" dir="2700000" algn="tl" rotWithShape="0">
                  <a:schemeClr val="dk1">
                    <a:alpha val="40000"/>
                  </a:schemeClr>
                </a:outerShdw>
              </a:effectLst>
            </a:endParaRPr>
          </a:p>
        </p:txBody>
      </p:sp>
      <p:sp>
        <p:nvSpPr>
          <p:cNvPr id="19" name="Half Frame 18"/>
          <p:cNvSpPr/>
          <p:nvPr/>
        </p:nvSpPr>
        <p:spPr>
          <a:xfrm rot="10800000">
            <a:off x="1401381" y="1156244"/>
            <a:ext cx="3615408" cy="2659295"/>
          </a:xfrm>
          <a:prstGeom prst="halfFrame">
            <a:avLst>
              <a:gd name="adj1" fmla="val 1835"/>
              <a:gd name="adj2" fmla="val 1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0" name="Freeform 19"/>
          <p:cNvSpPr/>
          <p:nvPr/>
        </p:nvSpPr>
        <p:spPr>
          <a:xfrm>
            <a:off x="3867641" y="2710546"/>
            <a:ext cx="591976" cy="786597"/>
          </a:xfrm>
          <a:custGeom>
            <a:avLst/>
            <a:gdLst>
              <a:gd name="connsiteX0" fmla="*/ 0 w 591976"/>
              <a:gd name="connsiteY0" fmla="*/ 786597 h 786597"/>
              <a:gd name="connsiteX1" fmla="*/ 382386 w 591976"/>
              <a:gd name="connsiteY1" fmla="*/ 595404 h 786597"/>
              <a:gd name="connsiteX2" fmla="*/ 573579 w 591976"/>
              <a:gd name="connsiteY2" fmla="*/ 63390 h 786597"/>
              <a:gd name="connsiteX3" fmla="*/ 573579 w 591976"/>
              <a:gd name="connsiteY3" fmla="*/ 30139 h 786597"/>
            </a:gdLst>
            <a:ahLst/>
            <a:cxnLst>
              <a:cxn ang="0">
                <a:pos x="connsiteX0" y="connsiteY0"/>
              </a:cxn>
              <a:cxn ang="0">
                <a:pos x="connsiteX1" y="connsiteY1"/>
              </a:cxn>
              <a:cxn ang="0">
                <a:pos x="connsiteX2" y="connsiteY2"/>
              </a:cxn>
              <a:cxn ang="0">
                <a:pos x="connsiteX3" y="connsiteY3"/>
              </a:cxn>
            </a:cxnLst>
            <a:rect l="l" t="t" r="r" b="b"/>
            <a:pathLst>
              <a:path w="591976" h="786597">
                <a:moveTo>
                  <a:pt x="0" y="786597"/>
                </a:moveTo>
                <a:cubicBezTo>
                  <a:pt x="143394" y="751268"/>
                  <a:pt x="286789" y="715939"/>
                  <a:pt x="382386" y="595404"/>
                </a:cubicBezTo>
                <a:cubicBezTo>
                  <a:pt x="477983" y="474869"/>
                  <a:pt x="541714" y="157601"/>
                  <a:pt x="573579" y="63390"/>
                </a:cubicBezTo>
                <a:cubicBezTo>
                  <a:pt x="605444" y="-30821"/>
                  <a:pt x="589511" y="-341"/>
                  <a:pt x="573579" y="301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p:cNvSpPr txBox="1"/>
          <p:nvPr/>
        </p:nvSpPr>
        <p:spPr>
          <a:xfrm>
            <a:off x="4266899" y="3124228"/>
            <a:ext cx="1330036" cy="261610"/>
          </a:xfrm>
          <a:prstGeom prst="rect">
            <a:avLst/>
          </a:prstGeom>
          <a:noFill/>
        </p:spPr>
        <p:txBody>
          <a:bodyPr wrap="square" rtlCol="0">
            <a:spAutoFit/>
          </a:bodyPr>
          <a:lstStyle/>
          <a:p>
            <a:r>
              <a:rPr lang="az-Latn-AZ" sz="1100" dirty="0" smtClean="0">
                <a:ln w="0"/>
                <a:effectLst>
                  <a:outerShdw blurRad="38100" dist="19050" dir="2700000" algn="tl" rotWithShape="0">
                    <a:schemeClr val="dk1">
                      <a:alpha val="40000"/>
                    </a:schemeClr>
                  </a:outerShdw>
                </a:effectLst>
              </a:rPr>
              <a:t>30 gün</a:t>
            </a:r>
            <a:endParaRPr lang="ru-RU" sz="1100" dirty="0">
              <a:ln w="0"/>
              <a:effectLst>
                <a:outerShdw blurRad="38100" dist="19050" dir="2700000" algn="tl" rotWithShape="0">
                  <a:schemeClr val="dk1">
                    <a:alpha val="40000"/>
                  </a:schemeClr>
                </a:outerShdw>
              </a:effectLst>
            </a:endParaRPr>
          </a:p>
        </p:txBody>
      </p:sp>
      <p:sp>
        <p:nvSpPr>
          <p:cNvPr id="31" name="TextBox 30"/>
          <p:cNvSpPr txBox="1"/>
          <p:nvPr/>
        </p:nvSpPr>
        <p:spPr>
          <a:xfrm>
            <a:off x="2809276" y="1868246"/>
            <a:ext cx="1305098" cy="261610"/>
          </a:xfrm>
          <a:prstGeom prst="rect">
            <a:avLst/>
          </a:prstGeom>
          <a:noFill/>
        </p:spPr>
        <p:txBody>
          <a:bodyPr wrap="square" rtlCol="0">
            <a:spAutoFit/>
          </a:bodyPr>
          <a:lstStyle/>
          <a:p>
            <a:r>
              <a:rPr lang="az-Latn-AZ" sz="1100" dirty="0">
                <a:ln w="0"/>
                <a:effectLst>
                  <a:outerShdw blurRad="38100" dist="19050" dir="2700000" algn="tl" rotWithShape="0">
                    <a:schemeClr val="dk1">
                      <a:alpha val="40000"/>
                    </a:schemeClr>
                  </a:outerShdw>
                </a:effectLst>
              </a:rPr>
              <a:t>m</a:t>
            </a:r>
            <a:r>
              <a:rPr lang="az-Latn-AZ" sz="1100" dirty="0" smtClean="0">
                <a:ln w="0"/>
                <a:effectLst>
                  <a:outerShdw blurRad="38100" dist="19050" dir="2700000" algn="tl" rotWithShape="0">
                    <a:schemeClr val="dk1">
                      <a:alpha val="40000"/>
                    </a:schemeClr>
                  </a:outerShdw>
                </a:effectLst>
              </a:rPr>
              <a:t>üraciət</a:t>
            </a:r>
            <a:endParaRPr lang="ru-RU" sz="1100" dirty="0">
              <a:ln w="0"/>
              <a:effectLst>
                <a:outerShdw blurRad="38100" dist="19050" dir="2700000" algn="tl" rotWithShape="0">
                  <a:schemeClr val="dk1">
                    <a:alpha val="40000"/>
                  </a:schemeClr>
                </a:outerShdw>
              </a:effectLst>
            </a:endParaRPr>
          </a:p>
        </p:txBody>
      </p:sp>
      <p:pic>
        <p:nvPicPr>
          <p:cNvPr id="2062" name="Picture 14" descr="Image result for people table png"/>
          <p:cNvPicPr>
            <a:picLocks noChangeAspect="1" noChangeArrowheads="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465691" y="1199727"/>
            <a:ext cx="2248504" cy="159864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5974754" y="1351561"/>
            <a:ext cx="1931439" cy="307777"/>
          </a:xfrm>
          <a:prstGeom prst="rect">
            <a:avLst/>
          </a:prstGeom>
          <a:noFill/>
        </p:spPr>
        <p:txBody>
          <a:bodyPr wrap="square" rtlCol="0">
            <a:spAutoFit/>
          </a:bodyPr>
          <a:lstStyle/>
          <a:p>
            <a:r>
              <a:rPr lang="az-Latn-AZ" sz="1400" dirty="0" smtClean="0">
                <a:ln w="0"/>
                <a:effectLst>
                  <a:outerShdw blurRad="38100" dist="19050" dir="2700000" algn="tl" rotWithShape="0">
                    <a:schemeClr val="dk1">
                      <a:alpha val="40000"/>
                    </a:schemeClr>
                  </a:outerShdw>
                </a:effectLst>
              </a:rPr>
              <a:t>Ekspert Komissiyası</a:t>
            </a:r>
            <a:endParaRPr lang="ru-RU" sz="1400" dirty="0">
              <a:ln w="0"/>
              <a:effectLst>
                <a:outerShdw blurRad="38100" dist="19050" dir="2700000" algn="tl" rotWithShape="0">
                  <a:schemeClr val="dk1">
                    <a:alpha val="40000"/>
                  </a:schemeClr>
                </a:outerShdw>
              </a:effectLst>
            </a:endParaRPr>
          </a:p>
        </p:txBody>
      </p:sp>
      <p:sp>
        <p:nvSpPr>
          <p:cNvPr id="34" name="Left Arrow 33"/>
          <p:cNvSpPr/>
          <p:nvPr/>
        </p:nvSpPr>
        <p:spPr>
          <a:xfrm rot="10800000">
            <a:off x="5133701" y="2048573"/>
            <a:ext cx="497639" cy="1490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Box 34"/>
          <p:cNvSpPr txBox="1"/>
          <p:nvPr/>
        </p:nvSpPr>
        <p:spPr>
          <a:xfrm>
            <a:off x="5118266" y="1848930"/>
            <a:ext cx="1305098" cy="261610"/>
          </a:xfrm>
          <a:prstGeom prst="rect">
            <a:avLst/>
          </a:prstGeom>
          <a:noFill/>
        </p:spPr>
        <p:txBody>
          <a:bodyPr wrap="square" rtlCol="0">
            <a:spAutoFit/>
          </a:bodyPr>
          <a:lstStyle/>
          <a:p>
            <a:r>
              <a:rPr lang="az-Latn-AZ" sz="1100" dirty="0">
                <a:ln w="0"/>
                <a:effectLst>
                  <a:outerShdw blurRad="38100" dist="19050" dir="2700000" algn="tl" rotWithShape="0">
                    <a:schemeClr val="dk1">
                      <a:alpha val="40000"/>
                    </a:schemeClr>
                  </a:outerShdw>
                </a:effectLst>
              </a:rPr>
              <a:t>l</a:t>
            </a:r>
            <a:r>
              <a:rPr lang="az-Latn-AZ" sz="1100" dirty="0" smtClean="0">
                <a:ln w="0"/>
                <a:effectLst>
                  <a:outerShdw blurRad="38100" dist="19050" dir="2700000" algn="tl" rotWithShape="0">
                    <a:schemeClr val="dk1">
                      <a:alpha val="40000"/>
                    </a:schemeClr>
                  </a:outerShdw>
                </a:effectLst>
              </a:rPr>
              <a:t>ayihə</a:t>
            </a:r>
            <a:endParaRPr lang="ru-RU" sz="1100" dirty="0">
              <a:ln w="0"/>
              <a:effectLst>
                <a:outerShdw blurRad="38100" dist="19050" dir="2700000" algn="tl" rotWithShape="0">
                  <a:schemeClr val="dk1">
                    <a:alpha val="40000"/>
                  </a:schemeClr>
                </a:outerShdw>
              </a:effectLst>
            </a:endParaRPr>
          </a:p>
        </p:txBody>
      </p:sp>
      <p:sp>
        <p:nvSpPr>
          <p:cNvPr id="36" name="Half Frame 35"/>
          <p:cNvSpPr/>
          <p:nvPr/>
        </p:nvSpPr>
        <p:spPr>
          <a:xfrm rot="10800000">
            <a:off x="5194746" y="1156243"/>
            <a:ext cx="3184480" cy="2659295"/>
          </a:xfrm>
          <a:prstGeom prst="halfFrame">
            <a:avLst>
              <a:gd name="adj1" fmla="val 1835"/>
              <a:gd name="adj2" fmla="val 1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7" name="TextBox 36"/>
          <p:cNvSpPr txBox="1"/>
          <p:nvPr/>
        </p:nvSpPr>
        <p:spPr>
          <a:xfrm>
            <a:off x="5593618" y="802314"/>
            <a:ext cx="1931439" cy="307777"/>
          </a:xfrm>
          <a:prstGeom prst="homePlate">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az-Latn-AZ" sz="1400" dirty="0" smtClean="0">
                <a:ln w="0"/>
                <a:effectLst>
                  <a:outerShdw blurRad="38100" dist="19050" dir="2700000" algn="tl" rotWithShape="0">
                    <a:schemeClr val="dk1">
                      <a:alpha val="40000"/>
                    </a:schemeClr>
                  </a:outerShdw>
                </a:effectLst>
              </a:rPr>
              <a:t>İlkin ekspertiza</a:t>
            </a:r>
            <a:endParaRPr lang="ru-RU" sz="1400" dirty="0">
              <a:ln w="0"/>
              <a:effectLst>
                <a:outerShdw blurRad="38100" dist="19050" dir="2700000" algn="tl" rotWithShape="0">
                  <a:schemeClr val="dk1">
                    <a:alpha val="40000"/>
                  </a:schemeClr>
                </a:outerShdw>
              </a:effectLst>
            </a:endParaRPr>
          </a:p>
        </p:txBody>
      </p:sp>
      <p:sp>
        <p:nvSpPr>
          <p:cNvPr id="38" name="TextBox 37"/>
          <p:cNvSpPr txBox="1"/>
          <p:nvPr/>
        </p:nvSpPr>
        <p:spPr>
          <a:xfrm>
            <a:off x="2044781" y="853053"/>
            <a:ext cx="1931439" cy="307777"/>
          </a:xfrm>
          <a:prstGeom prst="homePlate">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az-Latn-AZ" sz="1400" dirty="0" smtClean="0">
                <a:ln w="0"/>
                <a:effectLst>
                  <a:outerShdw blurRad="38100" dist="19050" dir="2700000" algn="tl" rotWithShape="0">
                    <a:schemeClr val="dk1">
                      <a:alpha val="40000"/>
                    </a:schemeClr>
                  </a:outerShdw>
                </a:effectLst>
              </a:rPr>
              <a:t>Layihənin qəbulu</a:t>
            </a:r>
            <a:endParaRPr lang="ru-RU" sz="1400" dirty="0">
              <a:ln w="0"/>
              <a:effectLst>
                <a:outerShdw blurRad="38100" dist="19050" dir="2700000" algn="tl" rotWithShape="0">
                  <a:schemeClr val="dk1">
                    <a:alpha val="40000"/>
                  </a:schemeClr>
                </a:outerShdw>
              </a:effectLst>
            </a:endParaRPr>
          </a:p>
        </p:txBody>
      </p:sp>
      <p:sp>
        <p:nvSpPr>
          <p:cNvPr id="39" name="Half Frame 38"/>
          <p:cNvSpPr/>
          <p:nvPr/>
        </p:nvSpPr>
        <p:spPr>
          <a:xfrm rot="10800000">
            <a:off x="8557183" y="1166704"/>
            <a:ext cx="3184480" cy="2659295"/>
          </a:xfrm>
          <a:prstGeom prst="halfFrame">
            <a:avLst>
              <a:gd name="adj1" fmla="val 1835"/>
              <a:gd name="adj2" fmla="val 1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40" name="Picture 39"/>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17829" y1="14962" x2="49225" y2="2083"/>
                        <a14:foregroundMark x1="50775" y1="2083" x2="79845" y2="14015"/>
                        <a14:backgroundMark x1="32171" y1="2462" x2="49806" y2="758"/>
                      </a14:backgroundRemoval>
                    </a14:imgEffect>
                  </a14:imgLayer>
                </a14:imgProps>
              </a:ext>
            </a:extLst>
          </a:blip>
          <a:stretch>
            <a:fillRect/>
          </a:stretch>
        </p:blipFill>
        <p:spPr>
          <a:xfrm>
            <a:off x="9157656" y="1237066"/>
            <a:ext cx="1195916" cy="1223728"/>
          </a:xfrm>
          <a:prstGeom prst="rect">
            <a:avLst/>
          </a:prstGeom>
        </p:spPr>
      </p:pic>
      <p:sp>
        <p:nvSpPr>
          <p:cNvPr id="41" name="Left Arrow 40"/>
          <p:cNvSpPr/>
          <p:nvPr/>
        </p:nvSpPr>
        <p:spPr>
          <a:xfrm rot="10800000">
            <a:off x="8509330" y="2048573"/>
            <a:ext cx="497639" cy="1490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TextBox 41"/>
          <p:cNvSpPr txBox="1"/>
          <p:nvPr/>
        </p:nvSpPr>
        <p:spPr>
          <a:xfrm>
            <a:off x="8450516" y="1510376"/>
            <a:ext cx="1305098" cy="600164"/>
          </a:xfrm>
          <a:prstGeom prst="rect">
            <a:avLst/>
          </a:prstGeom>
          <a:noFill/>
        </p:spPr>
        <p:txBody>
          <a:bodyPr wrap="square" rtlCol="0">
            <a:spAutoFit/>
          </a:bodyPr>
          <a:lstStyle/>
          <a:p>
            <a:r>
              <a:rPr lang="az-Latn-AZ" sz="1100" dirty="0" smtClean="0">
                <a:ln w="0"/>
                <a:effectLst>
                  <a:outerShdw blurRad="38100" dist="19050" dir="2700000" algn="tl" rotWithShape="0">
                    <a:schemeClr val="dk1">
                      <a:alpha val="40000"/>
                    </a:schemeClr>
                  </a:outerShdw>
                </a:effectLst>
              </a:rPr>
              <a:t>Layihəyə </a:t>
            </a:r>
          </a:p>
          <a:p>
            <a:r>
              <a:rPr lang="az-Latn-AZ" sz="1100" dirty="0" smtClean="0">
                <a:ln w="0"/>
                <a:effectLst>
                  <a:outerShdw blurRad="38100" dist="19050" dir="2700000" algn="tl" rotWithShape="0">
                    <a:schemeClr val="dk1">
                      <a:alpha val="40000"/>
                    </a:schemeClr>
                  </a:outerShdw>
                </a:effectLst>
              </a:rPr>
              <a:t>dair</a:t>
            </a:r>
          </a:p>
          <a:p>
            <a:r>
              <a:rPr lang="az-Latn-AZ" sz="1100" dirty="0" smtClean="0">
                <a:ln w="0"/>
                <a:effectLst>
                  <a:outerShdw blurRad="38100" dist="19050" dir="2700000" algn="tl" rotWithShape="0">
                    <a:schemeClr val="dk1">
                      <a:alpha val="40000"/>
                    </a:schemeClr>
                  </a:outerShdw>
                </a:effectLst>
              </a:rPr>
              <a:t>arayış</a:t>
            </a:r>
            <a:endParaRPr lang="ru-RU" sz="1100" dirty="0">
              <a:ln w="0"/>
              <a:effectLst>
                <a:outerShdw blurRad="38100" dist="19050" dir="2700000" algn="tl" rotWithShape="0">
                  <a:schemeClr val="dk1">
                    <a:alpha val="40000"/>
                  </a:schemeClr>
                </a:outerShdw>
              </a:effectLst>
            </a:endParaRPr>
          </a:p>
        </p:txBody>
      </p:sp>
      <p:sp>
        <p:nvSpPr>
          <p:cNvPr id="22" name="Bent-Up Arrow 21"/>
          <p:cNvSpPr/>
          <p:nvPr/>
        </p:nvSpPr>
        <p:spPr>
          <a:xfrm flipV="1">
            <a:off x="10401425" y="1868246"/>
            <a:ext cx="1106695" cy="1725466"/>
          </a:xfrm>
          <a:prstGeom prst="bentUpArrow">
            <a:avLst>
              <a:gd name="adj1" fmla="val 4546"/>
              <a:gd name="adj2" fmla="val 11454"/>
              <a:gd name="adj3" fmla="val 123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TextBox 43"/>
          <p:cNvSpPr txBox="1"/>
          <p:nvPr/>
        </p:nvSpPr>
        <p:spPr>
          <a:xfrm>
            <a:off x="8877309" y="826938"/>
            <a:ext cx="1931439" cy="307777"/>
          </a:xfrm>
          <a:prstGeom prst="homePlate">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az-Latn-AZ" sz="1400" dirty="0" smtClean="0">
                <a:ln w="0"/>
                <a:effectLst>
                  <a:outerShdw blurRad="38100" dist="19050" dir="2700000" algn="tl" rotWithShape="0">
                    <a:schemeClr val="dk1">
                      <a:alpha val="40000"/>
                    </a:schemeClr>
                  </a:outerShdw>
                </a:effectLst>
              </a:rPr>
              <a:t>Qərar</a:t>
            </a:r>
            <a:endParaRPr lang="ru-RU" sz="1400" dirty="0">
              <a:ln w="0"/>
              <a:effectLst>
                <a:outerShdw blurRad="38100" dist="19050" dir="2700000" algn="tl" rotWithShape="0">
                  <a:schemeClr val="dk1">
                    <a:alpha val="40000"/>
                  </a:schemeClr>
                </a:outerShdw>
              </a:effectLst>
            </a:endParaRPr>
          </a:p>
        </p:txBody>
      </p:sp>
      <p:sp>
        <p:nvSpPr>
          <p:cNvPr id="45" name="TextBox 44"/>
          <p:cNvSpPr txBox="1"/>
          <p:nvPr/>
        </p:nvSpPr>
        <p:spPr>
          <a:xfrm>
            <a:off x="10166810" y="2064786"/>
            <a:ext cx="1305098" cy="430887"/>
          </a:xfrm>
          <a:prstGeom prst="rect">
            <a:avLst/>
          </a:prstGeom>
          <a:noFill/>
        </p:spPr>
        <p:txBody>
          <a:bodyPr wrap="square" rtlCol="0">
            <a:spAutoFit/>
          </a:bodyPr>
          <a:lstStyle/>
          <a:p>
            <a:pPr algn="ctr"/>
            <a:r>
              <a:rPr lang="az-Latn-AZ" sz="1100" dirty="0" smtClean="0">
                <a:ln w="0"/>
                <a:effectLst>
                  <a:outerShdw blurRad="38100" dist="19050" dir="2700000" algn="tl" rotWithShape="0">
                    <a:schemeClr val="dk1">
                      <a:alpha val="40000"/>
                    </a:schemeClr>
                  </a:outerShdw>
                </a:effectLst>
              </a:rPr>
              <a:t>Maliyyələşmə ilə bağlı qərar</a:t>
            </a:r>
            <a:endParaRPr lang="ru-RU" sz="1100" dirty="0">
              <a:ln w="0"/>
              <a:effectLst>
                <a:outerShdw blurRad="38100" dist="19050" dir="2700000" algn="tl" rotWithShape="0">
                  <a:schemeClr val="dk1">
                    <a:alpha val="40000"/>
                  </a:schemeClr>
                </a:outerShdw>
              </a:effectLst>
            </a:endParaRPr>
          </a:p>
        </p:txBody>
      </p:sp>
      <p:sp>
        <p:nvSpPr>
          <p:cNvPr id="25" name="Bent Arrow 24"/>
          <p:cNvSpPr/>
          <p:nvPr/>
        </p:nvSpPr>
        <p:spPr>
          <a:xfrm rot="10800000">
            <a:off x="9352067" y="2565862"/>
            <a:ext cx="729136" cy="840916"/>
          </a:xfrm>
          <a:prstGeom prst="bentArrow">
            <a:avLst>
              <a:gd name="adj1" fmla="val 10447"/>
              <a:gd name="adj2" fmla="val 16764"/>
              <a:gd name="adj3" fmla="val 15879"/>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47" name="Picture 12" descr="Related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91715" y="2986320"/>
            <a:ext cx="612499" cy="577368"/>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8862784" y="2589023"/>
            <a:ext cx="1305098" cy="430887"/>
          </a:xfrm>
          <a:prstGeom prst="rect">
            <a:avLst/>
          </a:prstGeom>
          <a:noFill/>
        </p:spPr>
        <p:txBody>
          <a:bodyPr wrap="square" rtlCol="0">
            <a:spAutoFit/>
          </a:bodyPr>
          <a:lstStyle/>
          <a:p>
            <a:pPr algn="ctr"/>
            <a:r>
              <a:rPr lang="az-Latn-AZ" sz="1100" dirty="0" smtClean="0">
                <a:ln w="0"/>
                <a:effectLst>
                  <a:outerShdw blurRad="38100" dist="19050" dir="2700000" algn="tl" rotWithShape="0">
                    <a:schemeClr val="dk1">
                      <a:alpha val="40000"/>
                    </a:schemeClr>
                  </a:outerShdw>
                </a:effectLst>
              </a:rPr>
              <a:t>İmtina səbəb göstərilməklə</a:t>
            </a:r>
            <a:endParaRPr lang="ru-RU" sz="1100" dirty="0">
              <a:ln w="0"/>
              <a:effectLst>
                <a:outerShdw blurRad="38100" dist="19050" dir="2700000" algn="tl" rotWithShape="0">
                  <a:schemeClr val="dk1">
                    <a:alpha val="40000"/>
                  </a:schemeClr>
                </a:outerShdw>
              </a:effectLst>
            </a:endParaRPr>
          </a:p>
        </p:txBody>
      </p:sp>
      <p:sp>
        <p:nvSpPr>
          <p:cNvPr id="49" name="Half Frame 48"/>
          <p:cNvSpPr/>
          <p:nvPr/>
        </p:nvSpPr>
        <p:spPr>
          <a:xfrm rot="10800000" flipH="1" flipV="1">
            <a:off x="8576630" y="3950307"/>
            <a:ext cx="3214861" cy="2383991"/>
          </a:xfrm>
          <a:prstGeom prst="halfFrame">
            <a:avLst>
              <a:gd name="adj1" fmla="val 1835"/>
              <a:gd name="adj2" fmla="val 1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1" name="TextBox 50"/>
          <p:cNvSpPr txBox="1"/>
          <p:nvPr/>
        </p:nvSpPr>
        <p:spPr>
          <a:xfrm flipH="1">
            <a:off x="9109155" y="6404662"/>
            <a:ext cx="2263421" cy="307777"/>
          </a:xfrm>
          <a:prstGeom prst="homePlate">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az-Latn-AZ" sz="1400" dirty="0" smtClean="0">
                <a:ln w="0"/>
                <a:effectLst>
                  <a:outerShdw blurRad="38100" dist="19050" dir="2700000" algn="tl" rotWithShape="0">
                    <a:schemeClr val="dk1">
                      <a:alpha val="40000"/>
                    </a:schemeClr>
                  </a:outerShdw>
                </a:effectLst>
              </a:rPr>
              <a:t>Müqavilə</a:t>
            </a:r>
            <a:endParaRPr lang="ru-RU" sz="1400" dirty="0">
              <a:ln w="0"/>
              <a:effectLst>
                <a:outerShdw blurRad="38100" dist="19050" dir="2700000" algn="tl" rotWithShape="0">
                  <a:schemeClr val="dk1">
                    <a:alpha val="40000"/>
                  </a:schemeClr>
                </a:outerShdw>
              </a:effectLst>
            </a:endParaRPr>
          </a:p>
        </p:txBody>
      </p:sp>
      <p:pic>
        <p:nvPicPr>
          <p:cNvPr id="52" name="Picture 51"/>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17829" y1="14962" x2="49225" y2="2083"/>
                        <a14:foregroundMark x1="50775" y1="2083" x2="79845" y2="14015"/>
                        <a14:backgroundMark x1="32171" y1="2462" x2="49806" y2="758"/>
                      </a14:backgroundRemoval>
                    </a14:imgEffect>
                  </a14:imgLayer>
                </a14:imgProps>
              </a:ext>
            </a:extLst>
          </a:blip>
          <a:stretch>
            <a:fillRect/>
          </a:stretch>
        </p:blipFill>
        <p:spPr>
          <a:xfrm>
            <a:off x="10910802" y="4328447"/>
            <a:ext cx="1195916" cy="1223728"/>
          </a:xfrm>
          <a:prstGeom prst="rect">
            <a:avLst/>
          </a:prstGeom>
        </p:spPr>
      </p:pic>
      <p:pic>
        <p:nvPicPr>
          <p:cNvPr id="53" name="Picture 12" descr="Related 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65626" y="4591046"/>
            <a:ext cx="992073" cy="935171"/>
          </a:xfrm>
          <a:prstGeom prst="rect">
            <a:avLst/>
          </a:prstGeom>
          <a:noFill/>
          <a:extLst>
            <a:ext uri="{909E8E84-426E-40DD-AFC4-6F175D3DCCD1}">
              <a14:hiddenFill xmlns:a14="http://schemas.microsoft.com/office/drawing/2010/main">
                <a:solidFill>
                  <a:srgbClr val="FFFFFF"/>
                </a:solidFill>
              </a14:hiddenFill>
            </a:ext>
          </a:extLst>
        </p:spPr>
      </p:pic>
      <p:sp>
        <p:nvSpPr>
          <p:cNvPr id="27" name="Left-Right Arrow 26"/>
          <p:cNvSpPr/>
          <p:nvPr/>
        </p:nvSpPr>
        <p:spPr>
          <a:xfrm>
            <a:off x="9913142" y="4859677"/>
            <a:ext cx="1063745" cy="16625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TextBox 55"/>
          <p:cNvSpPr txBox="1"/>
          <p:nvPr/>
        </p:nvSpPr>
        <p:spPr>
          <a:xfrm>
            <a:off x="9887694" y="5338362"/>
            <a:ext cx="1305098" cy="261610"/>
          </a:xfrm>
          <a:prstGeom prst="rect">
            <a:avLst/>
          </a:prstGeom>
          <a:noFill/>
        </p:spPr>
        <p:txBody>
          <a:bodyPr wrap="square" rtlCol="0">
            <a:spAutoFit/>
          </a:bodyPr>
          <a:lstStyle/>
          <a:p>
            <a:pPr algn="ctr"/>
            <a:r>
              <a:rPr lang="az-Latn-AZ" sz="1100" dirty="0" smtClean="0">
                <a:ln w="0"/>
                <a:effectLst>
                  <a:outerShdw blurRad="38100" dist="19050" dir="2700000" algn="tl" rotWithShape="0">
                    <a:schemeClr val="dk1">
                      <a:alpha val="40000"/>
                    </a:schemeClr>
                  </a:outerShdw>
                </a:effectLst>
              </a:rPr>
              <a:t>İki tərəfli müqavilə</a:t>
            </a:r>
            <a:endParaRPr lang="ru-RU" sz="1100" dirty="0">
              <a:ln w="0"/>
              <a:effectLst>
                <a:outerShdw blurRad="38100" dist="19050" dir="2700000" algn="tl" rotWithShape="0">
                  <a:schemeClr val="dk1">
                    <a:alpha val="40000"/>
                  </a:schemeClr>
                </a:outerShdw>
              </a:effectLst>
            </a:endParaRPr>
          </a:p>
        </p:txBody>
      </p:sp>
      <p:pic>
        <p:nvPicPr>
          <p:cNvPr id="2064" name="Picture 16" descr="Image result for contract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58253" y="4402790"/>
            <a:ext cx="389424" cy="389424"/>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flipH="1">
            <a:off x="5912709" y="6404662"/>
            <a:ext cx="2263421" cy="307777"/>
          </a:xfrm>
          <a:prstGeom prst="homePlate">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az-Latn-AZ" sz="1400" dirty="0" smtClean="0">
                <a:ln w="0"/>
                <a:effectLst>
                  <a:outerShdw blurRad="38100" dist="19050" dir="2700000" algn="tl" rotWithShape="0">
                    <a:schemeClr val="dk1">
                      <a:alpha val="40000"/>
                    </a:schemeClr>
                  </a:outerShdw>
                </a:effectLst>
              </a:rPr>
              <a:t>Maliyyələşmə</a:t>
            </a:r>
            <a:endParaRPr lang="ru-RU" sz="1400" dirty="0">
              <a:ln w="0"/>
              <a:effectLst>
                <a:outerShdw blurRad="38100" dist="19050" dir="2700000" algn="tl" rotWithShape="0">
                  <a:schemeClr val="dk1">
                    <a:alpha val="40000"/>
                  </a:schemeClr>
                </a:outerShdw>
              </a:effectLst>
            </a:endParaRPr>
          </a:p>
        </p:txBody>
      </p:sp>
      <p:sp>
        <p:nvSpPr>
          <p:cNvPr id="59" name="Half Frame 58"/>
          <p:cNvSpPr/>
          <p:nvPr/>
        </p:nvSpPr>
        <p:spPr>
          <a:xfrm rot="10800000" flipH="1" flipV="1">
            <a:off x="5098644" y="3956504"/>
            <a:ext cx="3214861" cy="2383991"/>
          </a:xfrm>
          <a:prstGeom prst="halfFrame">
            <a:avLst>
              <a:gd name="adj1" fmla="val 1835"/>
              <a:gd name="adj2" fmla="val 1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0" name="TextBox 59"/>
          <p:cNvSpPr txBox="1"/>
          <p:nvPr/>
        </p:nvSpPr>
        <p:spPr>
          <a:xfrm flipH="1">
            <a:off x="2434723" y="6410859"/>
            <a:ext cx="2263421" cy="307777"/>
          </a:xfrm>
          <a:prstGeom prst="homePlate">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az-Latn-AZ" sz="1400" dirty="0" smtClean="0">
                <a:ln w="0"/>
                <a:effectLst>
                  <a:outerShdw blurRad="38100" dist="19050" dir="2700000" algn="tl" rotWithShape="0">
                    <a:schemeClr val="dk1">
                      <a:alpha val="40000"/>
                    </a:schemeClr>
                  </a:outerShdw>
                </a:effectLst>
              </a:rPr>
              <a:t>Hesabat</a:t>
            </a:r>
            <a:endParaRPr lang="ru-RU" sz="1400" dirty="0">
              <a:ln w="0"/>
              <a:effectLst>
                <a:outerShdw blurRad="38100" dist="19050" dir="2700000" algn="tl" rotWithShape="0">
                  <a:schemeClr val="dk1">
                    <a:alpha val="40000"/>
                  </a:schemeClr>
                </a:outerShdw>
              </a:effectLst>
            </a:endParaRPr>
          </a:p>
        </p:txBody>
      </p:sp>
      <p:sp>
        <p:nvSpPr>
          <p:cNvPr id="61" name="Left Arrow 60"/>
          <p:cNvSpPr/>
          <p:nvPr/>
        </p:nvSpPr>
        <p:spPr>
          <a:xfrm>
            <a:off x="7293471" y="4922627"/>
            <a:ext cx="1206848" cy="1210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2" name="Picture 16" descr="Image result for contract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11889" y="4189077"/>
            <a:ext cx="389424" cy="389424"/>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7271532" y="5025931"/>
            <a:ext cx="1305098" cy="261610"/>
          </a:xfrm>
          <a:prstGeom prst="rect">
            <a:avLst/>
          </a:prstGeom>
          <a:noFill/>
        </p:spPr>
        <p:txBody>
          <a:bodyPr wrap="square" rtlCol="0">
            <a:spAutoFit/>
          </a:bodyPr>
          <a:lstStyle/>
          <a:p>
            <a:pPr algn="ctr"/>
            <a:r>
              <a:rPr lang="az-Latn-AZ" sz="1100" dirty="0" smtClean="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70 faiz</a:t>
            </a:r>
            <a:endParaRPr lang="ru-RU" sz="1100"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11">
            <a:duotone>
              <a:schemeClr val="accent1">
                <a:shade val="45000"/>
                <a:satMod val="135000"/>
              </a:schemeClr>
              <a:prstClr val="white"/>
            </a:duotone>
            <a:extLst>
              <a:ext uri="{BEBA8EAE-BF5A-486C-A8C5-ECC9F3942E4B}">
                <a14:imgProps xmlns:a14="http://schemas.microsoft.com/office/drawing/2010/main">
                  <a14:imgLayer r:embed="rId12">
                    <a14:imgEffect>
                      <a14:backgroundRemoval t="0" b="100000" l="0" r="100000">
                        <a14:foregroundMark x1="6265" y1="69748" x2="6265" y2="69748"/>
                        <a14:foregroundMark x1="45708" y1="25770" x2="45708" y2="25770"/>
                        <a14:foregroundMark x1="67517" y1="24930" x2="67517" y2="24930"/>
                      </a14:backgroundRemoval>
                    </a14:imgEffect>
                    <a14:imgEffect>
                      <a14:artisticPaintStrokes/>
                    </a14:imgEffect>
                    <a14:imgEffect>
                      <a14:colorTemperature colorTemp="11200"/>
                    </a14:imgEffect>
                  </a14:imgLayer>
                </a14:imgProps>
              </a:ext>
            </a:extLst>
          </a:blip>
          <a:stretch>
            <a:fillRect/>
          </a:stretch>
        </p:blipFill>
        <p:spPr>
          <a:xfrm>
            <a:off x="6190912" y="4631921"/>
            <a:ext cx="1030323" cy="853423"/>
          </a:xfrm>
          <a:prstGeom prst="rect">
            <a:avLst/>
          </a:prstGeom>
        </p:spPr>
      </p:pic>
      <p:sp>
        <p:nvSpPr>
          <p:cNvPr id="66" name="TextBox 65"/>
          <p:cNvSpPr txBox="1"/>
          <p:nvPr/>
        </p:nvSpPr>
        <p:spPr>
          <a:xfrm>
            <a:off x="7293470" y="4541520"/>
            <a:ext cx="1349629" cy="430887"/>
          </a:xfrm>
          <a:prstGeom prst="rect">
            <a:avLst/>
          </a:prstGeom>
          <a:noFill/>
        </p:spPr>
        <p:txBody>
          <a:bodyPr wrap="square" rtlCol="0">
            <a:spAutoFit/>
          </a:bodyPr>
          <a:lstStyle/>
          <a:p>
            <a:pPr algn="ctr"/>
            <a:r>
              <a:rPr lang="az-Latn-AZ" sz="1100" dirty="0" smtClean="0">
                <a:ln w="0"/>
                <a:effectLst>
                  <a:outerShdw blurRad="38100" dist="19050" dir="2700000" algn="tl" rotWithShape="0">
                    <a:schemeClr val="dk1">
                      <a:alpha val="40000"/>
                    </a:schemeClr>
                  </a:outerShdw>
                </a:effectLst>
              </a:rPr>
              <a:t>Müqavilə bağlandıqdan sonra</a:t>
            </a:r>
            <a:endParaRPr lang="ru-RU" sz="1100" dirty="0">
              <a:ln w="0"/>
              <a:effectLst>
                <a:outerShdw blurRad="38100" dist="19050" dir="2700000" algn="tl" rotWithShape="0">
                  <a:schemeClr val="dk1">
                    <a:alpha val="40000"/>
                  </a:schemeClr>
                </a:outerShdw>
              </a:effectLst>
            </a:endParaRPr>
          </a:p>
        </p:txBody>
      </p:sp>
      <p:sp>
        <p:nvSpPr>
          <p:cNvPr id="67" name="Left Arrow 66"/>
          <p:cNvSpPr/>
          <p:nvPr/>
        </p:nvSpPr>
        <p:spPr>
          <a:xfrm>
            <a:off x="5266992" y="5809831"/>
            <a:ext cx="1206848" cy="1210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TextBox 67"/>
          <p:cNvSpPr txBox="1"/>
          <p:nvPr/>
        </p:nvSpPr>
        <p:spPr>
          <a:xfrm>
            <a:off x="5209709" y="5407377"/>
            <a:ext cx="1349629" cy="430887"/>
          </a:xfrm>
          <a:prstGeom prst="rect">
            <a:avLst/>
          </a:prstGeom>
          <a:noFill/>
        </p:spPr>
        <p:txBody>
          <a:bodyPr wrap="square" rtlCol="0">
            <a:spAutoFit/>
          </a:bodyPr>
          <a:lstStyle/>
          <a:p>
            <a:pPr algn="ctr"/>
            <a:r>
              <a:rPr lang="az-Latn-AZ" sz="1100" dirty="0" smtClean="0">
                <a:ln w="0"/>
                <a:effectLst>
                  <a:outerShdw blurRad="38100" dist="19050" dir="2700000" algn="tl" rotWithShape="0">
                    <a:schemeClr val="dk1">
                      <a:alpha val="40000"/>
                    </a:schemeClr>
                  </a:outerShdw>
                </a:effectLst>
              </a:rPr>
              <a:t>Yekun hesabatdan sonra</a:t>
            </a:r>
            <a:endParaRPr lang="ru-RU" sz="1100" dirty="0">
              <a:ln w="0"/>
              <a:effectLst>
                <a:outerShdw blurRad="38100" dist="19050" dir="2700000" algn="tl" rotWithShape="0">
                  <a:schemeClr val="dk1">
                    <a:alpha val="40000"/>
                  </a:schemeClr>
                </a:outerShdw>
              </a:effectLst>
            </a:endParaRPr>
          </a:p>
        </p:txBody>
      </p:sp>
      <p:sp>
        <p:nvSpPr>
          <p:cNvPr id="69" name="TextBox 68"/>
          <p:cNvSpPr txBox="1"/>
          <p:nvPr/>
        </p:nvSpPr>
        <p:spPr>
          <a:xfrm>
            <a:off x="5232577" y="5870347"/>
            <a:ext cx="1305098" cy="261610"/>
          </a:xfrm>
          <a:prstGeom prst="rect">
            <a:avLst/>
          </a:prstGeom>
          <a:noFill/>
        </p:spPr>
        <p:txBody>
          <a:bodyPr wrap="square" rtlCol="0">
            <a:spAutoFit/>
          </a:bodyPr>
          <a:lstStyle/>
          <a:p>
            <a:pPr algn="ctr"/>
            <a:r>
              <a:rPr lang="az-Latn-AZ" sz="1100"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az-Latn-AZ" sz="1100" dirty="0" smtClean="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 faiz</a:t>
            </a:r>
            <a:endParaRPr lang="ru-RU" sz="1100"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0" name="Picture 12" descr="Related 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06373" y="4472206"/>
            <a:ext cx="992073" cy="935171"/>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17829" y1="14962" x2="49225" y2="2083"/>
                        <a14:foregroundMark x1="50775" y1="2083" x2="79845" y2="14015"/>
                        <a14:backgroundMark x1="32171" y1="2462" x2="49806" y2="758"/>
                      </a14:backgroundRemoval>
                    </a14:imgEffect>
                  </a14:imgLayer>
                </a14:imgProps>
              </a:ext>
            </a:extLst>
          </a:blip>
          <a:stretch>
            <a:fillRect/>
          </a:stretch>
        </p:blipFill>
        <p:spPr>
          <a:xfrm>
            <a:off x="1434733" y="4289673"/>
            <a:ext cx="1195916" cy="1223728"/>
          </a:xfrm>
          <a:prstGeom prst="rect">
            <a:avLst/>
          </a:prstGeom>
        </p:spPr>
      </p:pic>
      <p:pic>
        <p:nvPicPr>
          <p:cNvPr id="2068" name="Picture 20" descr="Image result for report icon .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6200000">
            <a:off x="2923996" y="5147976"/>
            <a:ext cx="614435" cy="614435"/>
          </a:xfrm>
          <a:prstGeom prst="rect">
            <a:avLst/>
          </a:prstGeom>
          <a:noFill/>
          <a:extLst>
            <a:ext uri="{909E8E84-426E-40DD-AFC4-6F175D3DCCD1}">
              <a14:hiddenFill xmlns:a14="http://schemas.microsoft.com/office/drawing/2010/main">
                <a:solidFill>
                  <a:srgbClr val="FFFFFF"/>
                </a:solidFill>
              </a14:hiddenFill>
            </a:ext>
          </a:extLst>
        </p:spPr>
      </p:pic>
      <p:sp>
        <p:nvSpPr>
          <p:cNvPr id="73" name="Left Arrow 72"/>
          <p:cNvSpPr/>
          <p:nvPr/>
        </p:nvSpPr>
        <p:spPr>
          <a:xfrm>
            <a:off x="2525938" y="4805564"/>
            <a:ext cx="1424991" cy="1162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TextBox 73"/>
          <p:cNvSpPr txBox="1"/>
          <p:nvPr/>
        </p:nvSpPr>
        <p:spPr>
          <a:xfrm>
            <a:off x="2655280" y="4870262"/>
            <a:ext cx="1305098" cy="261610"/>
          </a:xfrm>
          <a:prstGeom prst="rect">
            <a:avLst/>
          </a:prstGeom>
          <a:noFill/>
        </p:spPr>
        <p:txBody>
          <a:bodyPr wrap="square" rtlCol="0">
            <a:spAutoFit/>
          </a:bodyPr>
          <a:lstStyle/>
          <a:p>
            <a:pPr algn="ctr"/>
            <a:r>
              <a:rPr lang="az-Latn-AZ" sz="1100" dirty="0" smtClean="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Yekun hesabat</a:t>
            </a:r>
            <a:endParaRPr lang="ru-RU" sz="1100"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5" name="Half Frame 74"/>
          <p:cNvSpPr/>
          <p:nvPr/>
        </p:nvSpPr>
        <p:spPr>
          <a:xfrm rot="10800000" flipH="1" flipV="1">
            <a:off x="1151546" y="3971010"/>
            <a:ext cx="3214861" cy="1579301"/>
          </a:xfrm>
          <a:prstGeom prst="halfFrame">
            <a:avLst>
              <a:gd name="adj1" fmla="val 3795"/>
              <a:gd name="adj2" fmla="val 36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9" name="TextBox 28"/>
          <p:cNvSpPr txBox="1"/>
          <p:nvPr/>
        </p:nvSpPr>
        <p:spPr>
          <a:xfrm>
            <a:off x="4735456" y="3446798"/>
            <a:ext cx="225747" cy="307777"/>
          </a:xfrm>
          <a:prstGeom prst="rect">
            <a:avLst/>
          </a:prstGeom>
          <a:solidFill>
            <a:schemeClr val="accent1"/>
          </a:solidFill>
          <a:ln>
            <a:solidFill>
              <a:schemeClr val="accent1">
                <a:lumMod val="50000"/>
              </a:schemeClr>
            </a:solidFill>
          </a:ln>
        </p:spPr>
        <p:txBody>
          <a:bodyPr wrap="square" rtlCol="0">
            <a:spAutoFit/>
          </a:bodyPr>
          <a:lstStyle/>
          <a:p>
            <a:r>
              <a:rPr lang="az-Latn-AZ" sz="1400" dirty="0" smtClean="0">
                <a:solidFill>
                  <a:schemeClr val="bg1"/>
                </a:solidFill>
                <a:latin typeface="Times New Roman" panose="02020603050405020304" pitchFamily="18" charset="0"/>
                <a:cs typeface="Times New Roman" panose="02020603050405020304" pitchFamily="18" charset="0"/>
              </a:rPr>
              <a:t>1</a:t>
            </a:r>
            <a:endParaRPr lang="ru-RU" sz="1400" dirty="0">
              <a:solidFill>
                <a:schemeClr val="bg1"/>
              </a:solidFill>
              <a:latin typeface="Times New Roman" panose="02020603050405020304" pitchFamily="18" charset="0"/>
              <a:cs typeface="Times New Roman" panose="02020603050405020304" pitchFamily="18" charset="0"/>
            </a:endParaRPr>
          </a:p>
        </p:txBody>
      </p:sp>
      <p:sp>
        <p:nvSpPr>
          <p:cNvPr id="77" name="TextBox 76"/>
          <p:cNvSpPr txBox="1"/>
          <p:nvPr/>
        </p:nvSpPr>
        <p:spPr>
          <a:xfrm>
            <a:off x="8109870" y="3446798"/>
            <a:ext cx="225747" cy="307777"/>
          </a:xfrm>
          <a:prstGeom prst="rect">
            <a:avLst/>
          </a:prstGeom>
          <a:solidFill>
            <a:schemeClr val="accent1"/>
          </a:solidFill>
          <a:ln>
            <a:solidFill>
              <a:schemeClr val="accent1">
                <a:lumMod val="50000"/>
              </a:schemeClr>
            </a:solidFill>
          </a:ln>
        </p:spPr>
        <p:txBody>
          <a:bodyPr wrap="square" rtlCol="0">
            <a:spAutoFit/>
          </a:bodyPr>
          <a:lstStyle/>
          <a:p>
            <a:r>
              <a:rPr lang="az-Latn-AZ" sz="1400" dirty="0" smtClean="0">
                <a:solidFill>
                  <a:schemeClr val="bg1"/>
                </a:solidFill>
                <a:latin typeface="Times New Roman" panose="02020603050405020304" pitchFamily="18" charset="0"/>
                <a:cs typeface="Times New Roman" panose="02020603050405020304" pitchFamily="18" charset="0"/>
              </a:rPr>
              <a:t>2</a:t>
            </a:r>
            <a:endParaRPr lang="ru-RU" sz="1400" dirty="0">
              <a:solidFill>
                <a:schemeClr val="bg1"/>
              </a:solidFill>
              <a:latin typeface="Times New Roman" panose="02020603050405020304" pitchFamily="18" charset="0"/>
              <a:cs typeface="Times New Roman" panose="02020603050405020304" pitchFamily="18" charset="0"/>
            </a:endParaRPr>
          </a:p>
        </p:txBody>
      </p:sp>
      <p:sp>
        <p:nvSpPr>
          <p:cNvPr id="78" name="TextBox 77"/>
          <p:cNvSpPr txBox="1"/>
          <p:nvPr/>
        </p:nvSpPr>
        <p:spPr>
          <a:xfrm>
            <a:off x="11464593" y="3465810"/>
            <a:ext cx="225747" cy="307777"/>
          </a:xfrm>
          <a:prstGeom prst="rect">
            <a:avLst/>
          </a:prstGeom>
          <a:solidFill>
            <a:schemeClr val="accent1"/>
          </a:solidFill>
          <a:ln>
            <a:solidFill>
              <a:schemeClr val="accent1">
                <a:lumMod val="50000"/>
              </a:schemeClr>
            </a:solidFill>
          </a:ln>
        </p:spPr>
        <p:txBody>
          <a:bodyPr wrap="square" rtlCol="0">
            <a:spAutoFit/>
          </a:bodyPr>
          <a:lstStyle/>
          <a:p>
            <a:r>
              <a:rPr lang="az-Latn-AZ" sz="1400" dirty="0" smtClean="0">
                <a:solidFill>
                  <a:schemeClr val="bg1"/>
                </a:solidFill>
                <a:latin typeface="Times New Roman" panose="02020603050405020304" pitchFamily="18" charset="0"/>
                <a:cs typeface="Times New Roman" panose="02020603050405020304" pitchFamily="18" charset="0"/>
              </a:rPr>
              <a:t>3</a:t>
            </a:r>
            <a:endParaRPr lang="ru-RU" sz="1400" dirty="0">
              <a:solidFill>
                <a:schemeClr val="bg1"/>
              </a:solidFill>
              <a:latin typeface="Times New Roman" panose="02020603050405020304" pitchFamily="18" charset="0"/>
              <a:cs typeface="Times New Roman" panose="02020603050405020304" pitchFamily="18" charset="0"/>
            </a:endParaRPr>
          </a:p>
        </p:txBody>
      </p:sp>
      <p:sp>
        <p:nvSpPr>
          <p:cNvPr id="79" name="TextBox 78"/>
          <p:cNvSpPr txBox="1"/>
          <p:nvPr/>
        </p:nvSpPr>
        <p:spPr>
          <a:xfrm>
            <a:off x="8623845" y="3998175"/>
            <a:ext cx="225747" cy="307777"/>
          </a:xfrm>
          <a:prstGeom prst="rect">
            <a:avLst/>
          </a:prstGeom>
          <a:solidFill>
            <a:schemeClr val="accent1"/>
          </a:solidFill>
          <a:ln>
            <a:solidFill>
              <a:schemeClr val="accent1">
                <a:lumMod val="50000"/>
              </a:schemeClr>
            </a:solidFill>
          </a:ln>
        </p:spPr>
        <p:txBody>
          <a:bodyPr wrap="square" rtlCol="0">
            <a:spAutoFit/>
          </a:bodyPr>
          <a:lstStyle/>
          <a:p>
            <a:r>
              <a:rPr lang="az-Latn-AZ" sz="1400" dirty="0" smtClean="0">
                <a:solidFill>
                  <a:schemeClr val="bg1"/>
                </a:solidFill>
                <a:latin typeface="Times New Roman" panose="02020603050405020304" pitchFamily="18" charset="0"/>
                <a:cs typeface="Times New Roman" panose="02020603050405020304" pitchFamily="18" charset="0"/>
              </a:rPr>
              <a:t>4</a:t>
            </a:r>
            <a:endParaRPr lang="ru-RU" sz="1400" dirty="0">
              <a:solidFill>
                <a:schemeClr val="bg1"/>
              </a:solidFill>
              <a:latin typeface="Times New Roman" panose="02020603050405020304" pitchFamily="18" charset="0"/>
              <a:cs typeface="Times New Roman" panose="02020603050405020304" pitchFamily="18" charset="0"/>
            </a:endParaRPr>
          </a:p>
        </p:txBody>
      </p:sp>
      <p:sp>
        <p:nvSpPr>
          <p:cNvPr id="80" name="TextBox 79"/>
          <p:cNvSpPr txBox="1"/>
          <p:nvPr/>
        </p:nvSpPr>
        <p:spPr>
          <a:xfrm>
            <a:off x="5138320" y="4010669"/>
            <a:ext cx="225747" cy="307777"/>
          </a:xfrm>
          <a:prstGeom prst="rect">
            <a:avLst/>
          </a:prstGeom>
          <a:solidFill>
            <a:schemeClr val="accent1"/>
          </a:solidFill>
          <a:ln>
            <a:solidFill>
              <a:schemeClr val="accent1">
                <a:lumMod val="50000"/>
              </a:schemeClr>
            </a:solidFill>
          </a:ln>
        </p:spPr>
        <p:txBody>
          <a:bodyPr wrap="square" rtlCol="0">
            <a:spAutoFit/>
          </a:bodyPr>
          <a:lstStyle/>
          <a:p>
            <a:r>
              <a:rPr lang="az-Latn-AZ" sz="1400" dirty="0" smtClean="0">
                <a:solidFill>
                  <a:schemeClr val="bg1"/>
                </a:solidFill>
                <a:latin typeface="Times New Roman" panose="02020603050405020304" pitchFamily="18" charset="0"/>
                <a:cs typeface="Times New Roman" panose="02020603050405020304" pitchFamily="18" charset="0"/>
              </a:rPr>
              <a:t>5</a:t>
            </a:r>
            <a:endParaRPr lang="ru-RU" sz="1400" dirty="0">
              <a:solidFill>
                <a:schemeClr val="bg1"/>
              </a:solidFill>
              <a:latin typeface="Times New Roman" panose="02020603050405020304" pitchFamily="18" charset="0"/>
              <a:cs typeface="Times New Roman" panose="02020603050405020304" pitchFamily="18" charset="0"/>
            </a:endParaRPr>
          </a:p>
        </p:txBody>
      </p:sp>
      <p:sp>
        <p:nvSpPr>
          <p:cNvPr id="81" name="TextBox 80"/>
          <p:cNvSpPr txBox="1"/>
          <p:nvPr/>
        </p:nvSpPr>
        <p:spPr>
          <a:xfrm>
            <a:off x="1195533" y="4034091"/>
            <a:ext cx="225747" cy="307777"/>
          </a:xfrm>
          <a:prstGeom prst="rect">
            <a:avLst/>
          </a:prstGeom>
          <a:solidFill>
            <a:schemeClr val="accent1"/>
          </a:solidFill>
          <a:ln>
            <a:solidFill>
              <a:schemeClr val="accent1">
                <a:lumMod val="50000"/>
              </a:schemeClr>
            </a:solidFill>
          </a:ln>
        </p:spPr>
        <p:txBody>
          <a:bodyPr wrap="square" rtlCol="0">
            <a:spAutoFit/>
          </a:bodyPr>
          <a:lstStyle/>
          <a:p>
            <a:r>
              <a:rPr lang="az-Latn-AZ" sz="1400" dirty="0" smtClean="0">
                <a:solidFill>
                  <a:schemeClr val="bg1"/>
                </a:solidFill>
                <a:latin typeface="Times New Roman" panose="02020603050405020304" pitchFamily="18" charset="0"/>
                <a:cs typeface="Times New Roman" panose="02020603050405020304" pitchFamily="18" charset="0"/>
              </a:rPr>
              <a:t>6</a:t>
            </a:r>
            <a:endParaRPr lang="ru-RU" sz="1400"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5237042" y="2900822"/>
            <a:ext cx="3024296" cy="830997"/>
          </a:xfrm>
          <a:prstGeom prst="rect">
            <a:avLst/>
          </a:prstGeom>
          <a:noFill/>
        </p:spPr>
        <p:txBody>
          <a:bodyPr wrap="square" rtlCol="0">
            <a:spAutoFit/>
          </a:bodyPr>
          <a:lstStyle/>
          <a:p>
            <a:pPr marL="171450" indent="-171450">
              <a:buFontTx/>
              <a:buChar char="-"/>
            </a:pPr>
            <a:r>
              <a:rPr lang="az-Latn-AZ" sz="1200" dirty="0" smtClean="0">
                <a:latin typeface="Times New Roman" panose="02020603050405020304" pitchFamily="18" charset="0"/>
                <a:cs typeface="Times New Roman" panose="02020603050405020304" pitchFamily="18" charset="0"/>
              </a:rPr>
              <a:t>7 nəfərdən ibarət kollegial orqandır.</a:t>
            </a:r>
          </a:p>
          <a:p>
            <a:pPr marL="171450" indent="-171450">
              <a:buFontTx/>
              <a:buChar char="-"/>
            </a:pPr>
            <a:r>
              <a:rPr lang="az-Latn-AZ" sz="1200" dirty="0" smtClean="0">
                <a:latin typeface="Times New Roman" panose="02020603050405020304" pitchFamily="18" charset="0"/>
                <a:cs typeface="Times New Roman" panose="02020603050405020304" pitchFamily="18" charset="0"/>
              </a:rPr>
              <a:t>2 il fəaliyyət göstərir.</a:t>
            </a:r>
          </a:p>
          <a:p>
            <a:pPr marL="171450" indent="-171450">
              <a:buFontTx/>
              <a:buChar char="-"/>
            </a:pPr>
            <a:r>
              <a:rPr lang="az-Latn-AZ" sz="1200" dirty="0" smtClean="0">
                <a:latin typeface="Times New Roman" panose="02020603050405020304" pitchFamily="18" charset="0"/>
                <a:cs typeface="Times New Roman" panose="02020603050405020304" pitchFamily="18" charset="0"/>
              </a:rPr>
              <a:t>İqtisadiyyat Nazirliyi tərəfindən yaradılır.</a:t>
            </a:r>
          </a:p>
          <a:p>
            <a:pPr marL="171450" indent="-171450">
              <a:buFontTx/>
              <a:buChar char="-"/>
            </a:pPr>
            <a:endParaRPr lang="az-Latn-AZ" sz="1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622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711979" y="224275"/>
            <a:ext cx="3374967" cy="461665"/>
          </a:xfrm>
          <a:prstGeom prst="rect">
            <a:avLst/>
          </a:prstGeom>
          <a:noFill/>
        </p:spPr>
        <p:txBody>
          <a:bodyPr wrap="square" rtlCol="0">
            <a:spAutoFit/>
          </a:bodyPr>
          <a:lstStyle/>
          <a:p>
            <a:r>
              <a:rPr lang="az-Latn-AZ" sz="2400" b="1" dirty="0" smtClean="0">
                <a:solidFill>
                  <a:srgbClr val="00B0F0"/>
                </a:solidFill>
              </a:rPr>
              <a:t>İzahedici sxem</a:t>
            </a:r>
            <a:endParaRPr lang="ru-RU" sz="2400" b="1" dirty="0">
              <a:solidFill>
                <a:srgbClr val="00B0F0"/>
              </a:solidFill>
            </a:endParaRPr>
          </a:p>
        </p:txBody>
      </p:sp>
      <p:sp>
        <p:nvSpPr>
          <p:cNvPr id="8" name="Rounded Rectangle 7"/>
          <p:cNvSpPr/>
          <p:nvPr/>
        </p:nvSpPr>
        <p:spPr>
          <a:xfrm>
            <a:off x="1596044" y="615422"/>
            <a:ext cx="10183091" cy="705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17829" y1="14962" x2="49225" y2="2083"/>
                        <a14:foregroundMark x1="50775" y1="2083" x2="79845" y2="14015"/>
                        <a14:backgroundMark x1="32171" y1="2462" x2="49806" y2="758"/>
                      </a14:backgroundRemoval>
                    </a14:imgEffect>
                  </a14:imgLayer>
                </a14:imgProps>
              </a:ext>
            </a:extLst>
          </a:blip>
          <a:stretch>
            <a:fillRect/>
          </a:stretch>
        </p:blipFill>
        <p:spPr>
          <a:xfrm>
            <a:off x="10625241" y="1611652"/>
            <a:ext cx="1195916" cy="1223728"/>
          </a:xfrm>
          <a:prstGeom prst="rect">
            <a:avLst/>
          </a:prstGeom>
        </p:spPr>
      </p:pic>
      <p:sp>
        <p:nvSpPr>
          <p:cNvPr id="12" name="Left Arrow 11"/>
          <p:cNvSpPr/>
          <p:nvPr/>
        </p:nvSpPr>
        <p:spPr>
          <a:xfrm rot="18674480">
            <a:off x="10496376" y="2791119"/>
            <a:ext cx="458531" cy="1349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4" name="Picture 6" descr="Image result for computer icon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89397" y="2992344"/>
            <a:ext cx="1134367" cy="81410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525534" y="3033907"/>
            <a:ext cx="878717" cy="784830"/>
          </a:xfrm>
          <a:prstGeom prst="rect">
            <a:avLst/>
          </a:prstGeom>
          <a:noFill/>
        </p:spPr>
        <p:txBody>
          <a:bodyPr wrap="square" rtlCol="0">
            <a:spAutoFit/>
          </a:bodyPr>
          <a:lstStyle/>
          <a:p>
            <a:r>
              <a:rPr lang="en-US" sz="900" dirty="0" smtClean="0"/>
              <a:t>Elan!</a:t>
            </a:r>
          </a:p>
          <a:p>
            <a:r>
              <a:rPr lang="en-US" sz="600" dirty="0" smtClean="0"/>
              <a:t>T</a:t>
            </a:r>
            <a:r>
              <a:rPr lang="az-Latn-AZ" sz="600" dirty="0" smtClean="0"/>
              <a:t>əhsil, Elm, Tədqiqat, Dəstək layihələrinin maliyyələşdirilməsi</a:t>
            </a:r>
          </a:p>
          <a:p>
            <a:endParaRPr lang="ru-RU" dirty="0"/>
          </a:p>
        </p:txBody>
      </p:sp>
      <p:sp>
        <p:nvSpPr>
          <p:cNvPr id="17" name="Left Arrow 16"/>
          <p:cNvSpPr/>
          <p:nvPr/>
        </p:nvSpPr>
        <p:spPr>
          <a:xfrm rot="2713316">
            <a:off x="9043127" y="2800951"/>
            <a:ext cx="458531" cy="1152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60" name="Picture 1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2601" y="1650269"/>
            <a:ext cx="1216253" cy="1146493"/>
          </a:xfrm>
          <a:prstGeom prst="rect">
            <a:avLst/>
          </a:prstGeom>
          <a:noFill/>
          <a:extLst>
            <a:ext uri="{909E8E84-426E-40DD-AFC4-6F175D3DCCD1}">
              <a14:hiddenFill xmlns:a14="http://schemas.microsoft.com/office/drawing/2010/main">
                <a:solidFill>
                  <a:srgbClr val="FFFFFF"/>
                </a:solidFill>
              </a14:hiddenFill>
            </a:ext>
          </a:extLst>
        </p:spPr>
      </p:pic>
      <p:sp>
        <p:nvSpPr>
          <p:cNvPr id="21" name="Left Arrow 20"/>
          <p:cNvSpPr/>
          <p:nvPr/>
        </p:nvSpPr>
        <p:spPr>
          <a:xfrm rot="10800000">
            <a:off x="9837820" y="2165873"/>
            <a:ext cx="458531" cy="1152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10725641" y="2724593"/>
            <a:ext cx="1330036" cy="461665"/>
          </a:xfrm>
          <a:prstGeom prst="rect">
            <a:avLst/>
          </a:prstGeom>
          <a:noFill/>
        </p:spPr>
        <p:txBody>
          <a:bodyPr wrap="square" rtlCol="0">
            <a:spAutoFit/>
          </a:bodyPr>
          <a:lstStyle/>
          <a:p>
            <a:r>
              <a:rPr lang="az-Latn-AZ" sz="2400" b="1" dirty="0" smtClean="0">
                <a:ln w="9525">
                  <a:solidFill>
                    <a:schemeClr val="bg1"/>
                  </a:solidFill>
                  <a:prstDash val="solid"/>
                </a:ln>
                <a:effectLst>
                  <a:outerShdw blurRad="12700" dist="38100" dir="2700000" algn="tl" rotWithShape="0">
                    <a:schemeClr val="bg1">
                      <a:lumMod val="50000"/>
                    </a:schemeClr>
                  </a:outerShdw>
                </a:effectLst>
              </a:rPr>
              <a:t>1</a:t>
            </a:r>
            <a:endParaRPr lang="ru-RU" sz="2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23" name="TextBox 22"/>
          <p:cNvSpPr txBox="1"/>
          <p:nvPr/>
        </p:nvSpPr>
        <p:spPr>
          <a:xfrm>
            <a:off x="9007482" y="2741696"/>
            <a:ext cx="1330036" cy="461665"/>
          </a:xfrm>
          <a:prstGeom prst="rect">
            <a:avLst/>
          </a:prstGeom>
          <a:noFill/>
        </p:spPr>
        <p:txBody>
          <a:bodyPr wrap="square" rtlCol="0">
            <a:spAutoFit/>
          </a:bodyPr>
          <a:lstStyle/>
          <a:p>
            <a:r>
              <a:rPr lang="az-Latn-AZ" sz="2400" b="1" dirty="0">
                <a:ln w="9525">
                  <a:solidFill>
                    <a:schemeClr val="bg1"/>
                  </a:solidFill>
                  <a:prstDash val="solid"/>
                </a:ln>
                <a:effectLst>
                  <a:outerShdw blurRad="12700" dist="38100" dir="2700000" algn="tl" rotWithShape="0">
                    <a:schemeClr val="bg1">
                      <a:lumMod val="50000"/>
                    </a:schemeClr>
                  </a:outerShdw>
                </a:effectLst>
              </a:rPr>
              <a:t>2</a:t>
            </a:r>
            <a:endParaRPr lang="ru-RU" sz="2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24" name="TextBox 23"/>
          <p:cNvSpPr txBox="1"/>
          <p:nvPr/>
        </p:nvSpPr>
        <p:spPr>
          <a:xfrm>
            <a:off x="9895920" y="2130821"/>
            <a:ext cx="1330036" cy="400110"/>
          </a:xfrm>
          <a:prstGeom prst="rect">
            <a:avLst/>
          </a:prstGeom>
          <a:noFill/>
        </p:spPr>
        <p:txBody>
          <a:bodyPr wrap="square" rtlCol="0">
            <a:spAutoFit/>
          </a:bodyPr>
          <a:lstStyle/>
          <a:p>
            <a:r>
              <a:rPr lang="az-Latn-AZ" sz="2000" b="1" dirty="0">
                <a:ln w="9525">
                  <a:solidFill>
                    <a:schemeClr val="bg1"/>
                  </a:solidFill>
                  <a:prstDash val="solid"/>
                </a:ln>
                <a:effectLst>
                  <a:outerShdw blurRad="12700" dist="38100" dir="2700000" algn="tl" rotWithShape="0">
                    <a:schemeClr val="bg1">
                      <a:lumMod val="50000"/>
                    </a:schemeClr>
                  </a:outerShdw>
                </a:effectLst>
              </a:rPr>
              <a:t>3</a:t>
            </a:r>
            <a:endParaRPr lang="ru-RU" sz="20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5" name="TextBox 14"/>
          <p:cNvSpPr txBox="1"/>
          <p:nvPr/>
        </p:nvSpPr>
        <p:spPr>
          <a:xfrm>
            <a:off x="8417440" y="1416301"/>
            <a:ext cx="1305098" cy="307777"/>
          </a:xfrm>
          <a:prstGeom prst="rect">
            <a:avLst/>
          </a:prstGeom>
          <a:noFill/>
        </p:spPr>
        <p:txBody>
          <a:bodyPr wrap="square" rtlCol="0">
            <a:spAutoFit/>
          </a:bodyPr>
          <a:lstStyle/>
          <a:p>
            <a:r>
              <a:rPr lang="az-Latn-AZ" sz="1400" dirty="0" smtClean="0">
                <a:ln w="0"/>
                <a:effectLst>
                  <a:outerShdw blurRad="38100" dist="19050" dir="2700000" algn="tl" rotWithShape="0">
                    <a:schemeClr val="dk1">
                      <a:alpha val="40000"/>
                    </a:schemeClr>
                  </a:outerShdw>
                </a:effectLst>
              </a:rPr>
              <a:t>Sahibkarlar</a:t>
            </a:r>
            <a:endParaRPr lang="ru-RU" sz="1400" dirty="0">
              <a:ln w="0"/>
              <a:effectLst>
                <a:outerShdw blurRad="38100" dist="19050" dir="2700000" algn="tl" rotWithShape="0">
                  <a:schemeClr val="dk1">
                    <a:alpha val="40000"/>
                  </a:schemeClr>
                </a:outerShdw>
              </a:effectLst>
            </a:endParaRPr>
          </a:p>
        </p:txBody>
      </p:sp>
      <p:sp>
        <p:nvSpPr>
          <p:cNvPr id="19" name="Half Frame 18"/>
          <p:cNvSpPr/>
          <p:nvPr/>
        </p:nvSpPr>
        <p:spPr>
          <a:xfrm rot="10800000" flipH="1">
            <a:off x="8106557" y="870730"/>
            <a:ext cx="3991901" cy="3182077"/>
          </a:xfrm>
          <a:prstGeom prst="halfFrame">
            <a:avLst>
              <a:gd name="adj1" fmla="val 1835"/>
              <a:gd name="adj2" fmla="val 1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0" name="Freeform 19"/>
          <p:cNvSpPr/>
          <p:nvPr/>
        </p:nvSpPr>
        <p:spPr>
          <a:xfrm>
            <a:off x="10725641" y="2810062"/>
            <a:ext cx="591976" cy="786597"/>
          </a:xfrm>
          <a:custGeom>
            <a:avLst/>
            <a:gdLst>
              <a:gd name="connsiteX0" fmla="*/ 0 w 591976"/>
              <a:gd name="connsiteY0" fmla="*/ 786597 h 786597"/>
              <a:gd name="connsiteX1" fmla="*/ 382386 w 591976"/>
              <a:gd name="connsiteY1" fmla="*/ 595404 h 786597"/>
              <a:gd name="connsiteX2" fmla="*/ 573579 w 591976"/>
              <a:gd name="connsiteY2" fmla="*/ 63390 h 786597"/>
              <a:gd name="connsiteX3" fmla="*/ 573579 w 591976"/>
              <a:gd name="connsiteY3" fmla="*/ 30139 h 786597"/>
            </a:gdLst>
            <a:ahLst/>
            <a:cxnLst>
              <a:cxn ang="0">
                <a:pos x="connsiteX0" y="connsiteY0"/>
              </a:cxn>
              <a:cxn ang="0">
                <a:pos x="connsiteX1" y="connsiteY1"/>
              </a:cxn>
              <a:cxn ang="0">
                <a:pos x="connsiteX2" y="connsiteY2"/>
              </a:cxn>
              <a:cxn ang="0">
                <a:pos x="connsiteX3" y="connsiteY3"/>
              </a:cxn>
            </a:cxnLst>
            <a:rect l="l" t="t" r="r" b="b"/>
            <a:pathLst>
              <a:path w="591976" h="786597">
                <a:moveTo>
                  <a:pt x="0" y="786597"/>
                </a:moveTo>
                <a:cubicBezTo>
                  <a:pt x="143394" y="751268"/>
                  <a:pt x="286789" y="715939"/>
                  <a:pt x="382386" y="595404"/>
                </a:cubicBezTo>
                <a:cubicBezTo>
                  <a:pt x="477983" y="474869"/>
                  <a:pt x="541714" y="157601"/>
                  <a:pt x="573579" y="63390"/>
                </a:cubicBezTo>
                <a:cubicBezTo>
                  <a:pt x="605444" y="-30821"/>
                  <a:pt x="589511" y="-341"/>
                  <a:pt x="573579" y="301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p:cNvSpPr txBox="1"/>
          <p:nvPr/>
        </p:nvSpPr>
        <p:spPr>
          <a:xfrm>
            <a:off x="11124899" y="3223744"/>
            <a:ext cx="1330036" cy="261610"/>
          </a:xfrm>
          <a:prstGeom prst="rect">
            <a:avLst/>
          </a:prstGeom>
          <a:noFill/>
        </p:spPr>
        <p:txBody>
          <a:bodyPr wrap="square" rtlCol="0">
            <a:spAutoFit/>
          </a:bodyPr>
          <a:lstStyle/>
          <a:p>
            <a:r>
              <a:rPr lang="az-Latn-AZ" sz="1100" dirty="0" smtClean="0">
                <a:ln w="0"/>
                <a:effectLst>
                  <a:outerShdw blurRad="38100" dist="19050" dir="2700000" algn="tl" rotWithShape="0">
                    <a:schemeClr val="dk1">
                      <a:alpha val="40000"/>
                    </a:schemeClr>
                  </a:outerShdw>
                </a:effectLst>
              </a:rPr>
              <a:t>30 gün</a:t>
            </a:r>
            <a:endParaRPr lang="ru-RU" sz="1100" dirty="0">
              <a:ln w="0"/>
              <a:effectLst>
                <a:outerShdw blurRad="38100" dist="19050" dir="2700000" algn="tl" rotWithShape="0">
                  <a:schemeClr val="dk1">
                    <a:alpha val="40000"/>
                  </a:schemeClr>
                </a:outerShdw>
              </a:effectLst>
            </a:endParaRPr>
          </a:p>
        </p:txBody>
      </p:sp>
      <p:sp>
        <p:nvSpPr>
          <p:cNvPr id="31" name="TextBox 30"/>
          <p:cNvSpPr txBox="1"/>
          <p:nvPr/>
        </p:nvSpPr>
        <p:spPr>
          <a:xfrm>
            <a:off x="9667276" y="1967762"/>
            <a:ext cx="1305098" cy="261610"/>
          </a:xfrm>
          <a:prstGeom prst="rect">
            <a:avLst/>
          </a:prstGeom>
          <a:noFill/>
        </p:spPr>
        <p:txBody>
          <a:bodyPr wrap="square" rtlCol="0">
            <a:spAutoFit/>
          </a:bodyPr>
          <a:lstStyle/>
          <a:p>
            <a:r>
              <a:rPr lang="az-Latn-AZ" sz="1100" dirty="0">
                <a:ln w="0"/>
                <a:effectLst>
                  <a:outerShdw blurRad="38100" dist="19050" dir="2700000" algn="tl" rotWithShape="0">
                    <a:schemeClr val="dk1">
                      <a:alpha val="40000"/>
                    </a:schemeClr>
                  </a:outerShdw>
                </a:effectLst>
              </a:rPr>
              <a:t>m</a:t>
            </a:r>
            <a:r>
              <a:rPr lang="az-Latn-AZ" sz="1100" dirty="0" smtClean="0">
                <a:ln w="0"/>
                <a:effectLst>
                  <a:outerShdw blurRad="38100" dist="19050" dir="2700000" algn="tl" rotWithShape="0">
                    <a:schemeClr val="dk1">
                      <a:alpha val="40000"/>
                    </a:schemeClr>
                  </a:outerShdw>
                </a:effectLst>
              </a:rPr>
              <a:t>üraciət</a:t>
            </a:r>
            <a:endParaRPr lang="ru-RU" sz="1100" dirty="0">
              <a:ln w="0"/>
              <a:effectLst>
                <a:outerShdw blurRad="38100" dist="19050" dir="2700000" algn="tl" rotWithShape="0">
                  <a:schemeClr val="dk1">
                    <a:alpha val="40000"/>
                  </a:schemeClr>
                </a:outerShdw>
              </a:effectLst>
            </a:endParaRPr>
          </a:p>
        </p:txBody>
      </p:sp>
      <p:sp>
        <p:nvSpPr>
          <p:cNvPr id="38" name="TextBox 37"/>
          <p:cNvSpPr txBox="1"/>
          <p:nvPr/>
        </p:nvSpPr>
        <p:spPr>
          <a:xfrm flipH="1">
            <a:off x="9080118" y="923198"/>
            <a:ext cx="2044781" cy="307777"/>
          </a:xfrm>
          <a:prstGeom prst="homePlate">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az-Latn-AZ" sz="1400" dirty="0" smtClean="0">
                <a:ln w="0"/>
                <a:effectLst>
                  <a:outerShdw blurRad="38100" dist="19050" dir="2700000" algn="tl" rotWithShape="0">
                    <a:schemeClr val="dk1">
                      <a:alpha val="40000"/>
                    </a:schemeClr>
                  </a:outerShdw>
                </a:effectLst>
              </a:rPr>
              <a:t>Layihənin qəbulu</a:t>
            </a:r>
            <a:endParaRPr lang="ru-RU" sz="1400" dirty="0">
              <a:ln w="0"/>
              <a:effectLst>
                <a:outerShdw blurRad="38100" dist="19050" dir="2700000" algn="tl" rotWithShape="0">
                  <a:schemeClr val="dk1">
                    <a:alpha val="40000"/>
                  </a:schemeClr>
                </a:outerShdw>
              </a:effectLst>
            </a:endParaRPr>
          </a:p>
        </p:txBody>
      </p:sp>
      <p:sp>
        <p:nvSpPr>
          <p:cNvPr id="29" name="TextBox 28"/>
          <p:cNvSpPr txBox="1"/>
          <p:nvPr/>
        </p:nvSpPr>
        <p:spPr>
          <a:xfrm>
            <a:off x="11593456" y="3546314"/>
            <a:ext cx="225747" cy="307777"/>
          </a:xfrm>
          <a:prstGeom prst="rect">
            <a:avLst/>
          </a:prstGeom>
          <a:solidFill>
            <a:schemeClr val="accent1"/>
          </a:solidFill>
          <a:ln>
            <a:solidFill>
              <a:schemeClr val="accent1">
                <a:lumMod val="50000"/>
              </a:schemeClr>
            </a:solidFill>
          </a:ln>
        </p:spPr>
        <p:txBody>
          <a:bodyPr wrap="square" rtlCol="0">
            <a:spAutoFit/>
          </a:bodyPr>
          <a:lstStyle/>
          <a:p>
            <a:r>
              <a:rPr lang="az-Latn-AZ" sz="1400" dirty="0" smtClean="0">
                <a:solidFill>
                  <a:schemeClr val="bg1"/>
                </a:solidFill>
                <a:latin typeface="Times New Roman" panose="02020603050405020304" pitchFamily="18" charset="0"/>
                <a:cs typeface="Times New Roman" panose="02020603050405020304" pitchFamily="18" charset="0"/>
              </a:rPr>
              <a:t>1</a:t>
            </a:r>
            <a:endParaRPr lang="ru-RU" sz="1400" dirty="0">
              <a:solidFill>
                <a:schemeClr val="bg1"/>
              </a:solidFill>
              <a:latin typeface="Times New Roman" panose="02020603050405020304" pitchFamily="18" charset="0"/>
              <a:cs typeface="Times New Roman" panose="02020603050405020304" pitchFamily="18" charset="0"/>
            </a:endParaRPr>
          </a:p>
        </p:txBody>
      </p:sp>
      <p:sp>
        <p:nvSpPr>
          <p:cNvPr id="72" name="Rectangle 71"/>
          <p:cNvSpPr/>
          <p:nvPr/>
        </p:nvSpPr>
        <p:spPr>
          <a:xfrm>
            <a:off x="1596044" y="764077"/>
            <a:ext cx="5028106" cy="504305"/>
          </a:xfrm>
          <a:prstGeom prst="rect">
            <a:avLst/>
          </a:prstGeom>
        </p:spPr>
        <p:txBody>
          <a:bodyPr wrap="square">
            <a:spAutoFit/>
          </a:bodyPr>
          <a:lstStyle/>
          <a:p>
            <a:pPr algn="just">
              <a:lnSpc>
                <a:spcPct val="150000"/>
              </a:lnSpc>
            </a:pPr>
            <a:r>
              <a:rPr lang="az-Latn-AZ" sz="2000" b="1" dirty="0" smtClean="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Tələb olunan sənədlər</a:t>
            </a:r>
            <a:endParaRPr lang="az-Latn-AZ"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6" name="Rectangle 75"/>
          <p:cNvSpPr/>
          <p:nvPr/>
        </p:nvSpPr>
        <p:spPr>
          <a:xfrm>
            <a:off x="1470658" y="1475285"/>
            <a:ext cx="5028106" cy="504305"/>
          </a:xfrm>
          <a:prstGeom prst="rect">
            <a:avLst/>
          </a:prstGeom>
        </p:spPr>
        <p:txBody>
          <a:bodyPr wrap="square">
            <a:spAutoFit/>
          </a:bodyPr>
          <a:lstStyle/>
          <a:p>
            <a:pPr algn="just">
              <a:lnSpc>
                <a:spcPct val="150000"/>
              </a:lnSpc>
            </a:pPr>
            <a:r>
              <a:rPr lang="az-Latn-AZ" sz="2000" b="1" dirty="0" smtClean="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1) Ərizə</a:t>
            </a:r>
            <a:endParaRPr lang="az-Latn-AZ"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2" name="Rectangle 81"/>
          <p:cNvSpPr/>
          <p:nvPr/>
        </p:nvSpPr>
        <p:spPr>
          <a:xfrm>
            <a:off x="1343486" y="2023100"/>
            <a:ext cx="5028106" cy="507831"/>
          </a:xfrm>
          <a:prstGeom prst="rect">
            <a:avLst/>
          </a:prstGeom>
        </p:spPr>
        <p:txBody>
          <a:bodyPr wrap="square">
            <a:spAutoFit/>
          </a:bodyPr>
          <a:lstStyle/>
          <a:p>
            <a:pPr algn="just">
              <a:lnSpc>
                <a:spcPct val="150000"/>
              </a:lnSpc>
            </a:pPr>
            <a:r>
              <a:rPr lang="az-Latn-AZ" dirty="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 müsabiqəyə təqdim olunan </a:t>
            </a:r>
            <a:r>
              <a:rPr lang="az-Latn-AZ" dirty="0" smtClean="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layihə</a:t>
            </a:r>
            <a:endParaRPr lang="az-Latn-AZ" dirty="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335306" y="2460112"/>
            <a:ext cx="5407438" cy="507831"/>
          </a:xfrm>
          <a:prstGeom prst="rect">
            <a:avLst/>
          </a:prstGeom>
        </p:spPr>
        <p:txBody>
          <a:bodyPr wrap="square">
            <a:spAutoFit/>
          </a:bodyPr>
          <a:lstStyle/>
          <a:p>
            <a:pPr algn="just">
              <a:lnSpc>
                <a:spcPct val="150000"/>
              </a:lnSpc>
            </a:pPr>
            <a:r>
              <a:rPr lang="az-Latn-AZ" dirty="0" smtClean="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 layihənin </a:t>
            </a:r>
            <a:r>
              <a:rPr lang="az-Latn-AZ" dirty="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büdcəsinin maliyyə </a:t>
            </a:r>
            <a:r>
              <a:rPr lang="az-Latn-AZ" dirty="0" smtClean="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əsaslandırılması</a:t>
            </a:r>
            <a:endParaRPr lang="az-Latn-AZ" dirty="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325633" y="3042554"/>
            <a:ext cx="6730186" cy="923330"/>
          </a:xfrm>
          <a:prstGeom prst="rect">
            <a:avLst/>
          </a:prstGeom>
        </p:spPr>
        <p:txBody>
          <a:bodyPr wrap="square">
            <a:spAutoFit/>
          </a:bodyPr>
          <a:lstStyle/>
          <a:p>
            <a:pPr algn="just"/>
            <a:r>
              <a:rPr lang="az-Latn-AZ" dirty="0" smtClean="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 ərizəçi </a:t>
            </a:r>
            <a:r>
              <a:rPr lang="az-Latn-AZ" dirty="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fiziki şəxsin, yaxud hüquqi şəxsin nümayəndəsinin (qanuni təmsilçisinin) şəxsiyyətini və səlahiyyətlərini təsdiq edən sənədlərin surətləri</a:t>
            </a:r>
          </a:p>
        </p:txBody>
      </p:sp>
      <p:sp>
        <p:nvSpPr>
          <p:cNvPr id="5" name="Rectangle 4"/>
          <p:cNvSpPr/>
          <p:nvPr/>
        </p:nvSpPr>
        <p:spPr>
          <a:xfrm>
            <a:off x="1335306" y="4147399"/>
            <a:ext cx="10580469" cy="646331"/>
          </a:xfrm>
          <a:prstGeom prst="rect">
            <a:avLst/>
          </a:prstGeom>
        </p:spPr>
        <p:txBody>
          <a:bodyPr wrap="square">
            <a:spAutoFit/>
          </a:bodyPr>
          <a:lstStyle/>
          <a:p>
            <a:pPr algn="just"/>
            <a:r>
              <a:rPr lang="az-Latn-AZ" dirty="0" smtClean="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 müraciət </a:t>
            </a:r>
            <a:r>
              <a:rPr lang="az-Latn-AZ" dirty="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edən hüquqi şəxs barədə hüquqi şəxslərin dövlət reyestrindən çıxarışının və nizamnaməsinin </a:t>
            </a:r>
            <a:r>
              <a:rPr lang="az-Latn-AZ" dirty="0" smtClean="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surətləri</a:t>
            </a:r>
            <a:endParaRPr lang="az-Latn-AZ" dirty="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335306" y="5032515"/>
            <a:ext cx="10493570" cy="646331"/>
          </a:xfrm>
          <a:prstGeom prst="rect">
            <a:avLst/>
          </a:prstGeom>
        </p:spPr>
        <p:txBody>
          <a:bodyPr wrap="square">
            <a:spAutoFit/>
          </a:bodyPr>
          <a:lstStyle/>
          <a:p>
            <a:pPr algn="just"/>
            <a:r>
              <a:rPr lang="az-Latn-AZ" dirty="0" smtClean="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 Digər </a:t>
            </a:r>
            <a:r>
              <a:rPr lang="az-Latn-AZ" dirty="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qurumlar tərəfindən tam maliyyələşdirilmiş, icrası davam edən və ya başa çatmış layihələr barədə məlumat (olduğu halda). </a:t>
            </a:r>
          </a:p>
        </p:txBody>
      </p:sp>
    </p:spTree>
    <p:extLst>
      <p:ext uri="{BB962C8B-B14F-4D97-AF65-F5344CB8AC3E}">
        <p14:creationId xmlns:p14="http://schemas.microsoft.com/office/powerpoint/2010/main" val="140991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711979" y="224275"/>
            <a:ext cx="3374967" cy="461665"/>
          </a:xfrm>
          <a:prstGeom prst="rect">
            <a:avLst/>
          </a:prstGeom>
          <a:noFill/>
        </p:spPr>
        <p:txBody>
          <a:bodyPr wrap="square" rtlCol="0">
            <a:spAutoFit/>
          </a:bodyPr>
          <a:lstStyle/>
          <a:p>
            <a:r>
              <a:rPr lang="az-Latn-AZ" sz="2400" b="1" dirty="0" smtClean="0">
                <a:solidFill>
                  <a:srgbClr val="00B0F0"/>
                </a:solidFill>
              </a:rPr>
              <a:t>Müddətlər</a:t>
            </a:r>
            <a:endParaRPr lang="ru-RU" sz="2400" b="1" dirty="0">
              <a:solidFill>
                <a:srgbClr val="00B0F0"/>
              </a:solidFill>
            </a:endParaRPr>
          </a:p>
        </p:txBody>
      </p:sp>
      <p:sp>
        <p:nvSpPr>
          <p:cNvPr id="8" name="Rounded Rectangle 7"/>
          <p:cNvSpPr/>
          <p:nvPr/>
        </p:nvSpPr>
        <p:spPr>
          <a:xfrm>
            <a:off x="1596044" y="615422"/>
            <a:ext cx="10183091" cy="705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Rectangle 71"/>
          <p:cNvSpPr/>
          <p:nvPr/>
        </p:nvSpPr>
        <p:spPr>
          <a:xfrm>
            <a:off x="1596044" y="764077"/>
            <a:ext cx="5028106" cy="504305"/>
          </a:xfrm>
          <a:prstGeom prst="rect">
            <a:avLst/>
          </a:prstGeom>
        </p:spPr>
        <p:txBody>
          <a:bodyPr wrap="square">
            <a:spAutoFit/>
          </a:bodyPr>
          <a:lstStyle/>
          <a:p>
            <a:pPr algn="just">
              <a:lnSpc>
                <a:spcPct val="150000"/>
              </a:lnSpc>
            </a:pPr>
            <a:r>
              <a:rPr lang="az-Latn-AZ" sz="2000" b="1" dirty="0" smtClean="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Müsabiqənin keçirilməsi</a:t>
            </a:r>
            <a:endParaRPr lang="az-Latn-AZ"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2" name="Rectangle 81"/>
          <p:cNvSpPr/>
          <p:nvPr/>
        </p:nvSpPr>
        <p:spPr>
          <a:xfrm>
            <a:off x="1596044" y="1203694"/>
            <a:ext cx="8052496" cy="369332"/>
          </a:xfrm>
          <a:prstGeom prst="rect">
            <a:avLst/>
          </a:prstGeom>
        </p:spPr>
        <p:txBody>
          <a:bodyPr wrap="square">
            <a:spAutoFit/>
          </a:bodyPr>
          <a:lstStyle/>
          <a:p>
            <a:r>
              <a:rPr lang="az-Latn-AZ" dirty="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 müsabiqə təqvim ili ərzində iki </a:t>
            </a:r>
            <a:r>
              <a:rPr lang="az-Latn-AZ" dirty="0" smtClean="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dəfədən çox </a:t>
            </a:r>
            <a:r>
              <a:rPr lang="az-Latn-AZ" dirty="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olmayaraq təşkil edilir.</a:t>
            </a:r>
          </a:p>
        </p:txBody>
      </p:sp>
      <p:pic>
        <p:nvPicPr>
          <p:cNvPr id="2050" name="Picture 2" descr="Image result for time"/>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96500" l="10000" r="91719">
                        <a14:foregroundMark x1="51094" y1="43750" x2="51771" y2="37750"/>
                        <a14:foregroundMark x1="53490" y1="34875" x2="59688" y2="18875"/>
                        <a14:foregroundMark x1="51198" y1="45875" x2="51250" y2="58250"/>
                        <a14:foregroundMark x1="50990" y1="65250" x2="51042" y2="70500"/>
                        <a14:foregroundMark x1="61719" y1="41125" x2="62969" y2="41000"/>
                        <a14:foregroundMark x1="40208" y1="40875" x2="38750" y2="40875"/>
                        <a14:foregroundMark x1="51094" y1="14750" x2="51094" y2="13125"/>
                        <a14:foregroundMark x1="43854" y1="10375" x2="46250" y2="8500"/>
                        <a14:foregroundMark x1="41510" y1="52875" x2="43333" y2="50500"/>
                        <a14:foregroundMark x1="46094" y1="64250" x2="47240" y2="58875"/>
                        <a14:foregroundMark x1="56042" y1="64500" x2="54688" y2="59500"/>
                        <a14:foregroundMark x1="60729" y1="53000" x2="58646" y2="50625"/>
                        <a14:foregroundMark x1="43438" y1="32250" x2="41615" y2="29625"/>
                        <a14:foregroundMark x1="47292" y1="22875" x2="46042" y2="18625"/>
                        <a14:foregroundMark x1="54844" y1="23125" x2="55885" y2="18375"/>
                        <a14:foregroundMark x1="58646" y1="32250" x2="60521" y2="29500"/>
                      </a14:backgroundRemoval>
                    </a14:imgEffect>
                  </a14:imgLayer>
                </a14:imgProps>
              </a:ext>
              <a:ext uri="{28A0092B-C50C-407E-A947-70E740481C1C}">
                <a14:useLocalDpi xmlns:a14="http://schemas.microsoft.com/office/drawing/2010/main" val="0"/>
              </a:ext>
            </a:extLst>
          </a:blip>
          <a:srcRect/>
          <a:stretch>
            <a:fillRect/>
          </a:stretch>
        </p:blipFill>
        <p:spPr bwMode="auto">
          <a:xfrm>
            <a:off x="5771712" y="3237307"/>
            <a:ext cx="9195446" cy="3831436"/>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1524170" y="1888248"/>
            <a:ext cx="5028106" cy="504305"/>
          </a:xfrm>
          <a:prstGeom prst="rect">
            <a:avLst/>
          </a:prstGeom>
        </p:spPr>
        <p:txBody>
          <a:bodyPr wrap="square">
            <a:spAutoFit/>
          </a:bodyPr>
          <a:lstStyle/>
          <a:p>
            <a:pPr algn="just">
              <a:lnSpc>
                <a:spcPct val="150000"/>
              </a:lnSpc>
            </a:pPr>
            <a:r>
              <a:rPr lang="az-Latn-AZ" sz="2000" b="1" dirty="0" smtClean="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Sənədlərin qəbulu</a:t>
            </a:r>
            <a:endParaRPr lang="az-Latn-AZ"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angle 32"/>
          <p:cNvSpPr/>
          <p:nvPr/>
        </p:nvSpPr>
        <p:spPr>
          <a:xfrm>
            <a:off x="1443644" y="2321006"/>
            <a:ext cx="8052496" cy="369332"/>
          </a:xfrm>
          <a:prstGeom prst="rect">
            <a:avLst/>
          </a:prstGeom>
        </p:spPr>
        <p:txBody>
          <a:bodyPr wrap="square">
            <a:spAutoFit/>
          </a:bodyPr>
          <a:lstStyle/>
          <a:p>
            <a:r>
              <a:rPr lang="az-Latn-AZ" dirty="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 </a:t>
            </a:r>
            <a:r>
              <a:rPr lang="az-Latn-AZ" dirty="0" smtClean="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30 gün</a:t>
            </a:r>
            <a:endParaRPr lang="az-Latn-AZ" dirty="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34" name="Rectangle 33"/>
          <p:cNvSpPr/>
          <p:nvPr/>
        </p:nvSpPr>
        <p:spPr>
          <a:xfrm>
            <a:off x="1524170" y="2999493"/>
            <a:ext cx="5028106" cy="504305"/>
          </a:xfrm>
          <a:prstGeom prst="rect">
            <a:avLst/>
          </a:prstGeom>
        </p:spPr>
        <p:txBody>
          <a:bodyPr wrap="square">
            <a:spAutoFit/>
          </a:bodyPr>
          <a:lstStyle/>
          <a:p>
            <a:pPr algn="just">
              <a:lnSpc>
                <a:spcPct val="150000"/>
              </a:lnSpc>
            </a:pPr>
            <a:r>
              <a:rPr lang="az-Latn-AZ" sz="2000" b="1" dirty="0" smtClean="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Müsabiqənin müddəti</a:t>
            </a:r>
            <a:endParaRPr lang="az-Latn-AZ"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34"/>
          <p:cNvSpPr/>
          <p:nvPr/>
        </p:nvSpPr>
        <p:spPr>
          <a:xfrm>
            <a:off x="1443644" y="3432251"/>
            <a:ext cx="8052496" cy="369332"/>
          </a:xfrm>
          <a:prstGeom prst="rect">
            <a:avLst/>
          </a:prstGeom>
        </p:spPr>
        <p:txBody>
          <a:bodyPr wrap="square">
            <a:spAutoFit/>
          </a:bodyPr>
          <a:lstStyle/>
          <a:p>
            <a:r>
              <a:rPr lang="az-Latn-AZ" dirty="0" smtClean="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- 2 aya qədər</a:t>
            </a:r>
            <a:endParaRPr lang="az-Latn-AZ" dirty="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36" name="Rectangle 35"/>
          <p:cNvSpPr/>
          <p:nvPr/>
        </p:nvSpPr>
        <p:spPr>
          <a:xfrm>
            <a:off x="1443644" y="4234341"/>
            <a:ext cx="5028106" cy="504305"/>
          </a:xfrm>
          <a:prstGeom prst="rect">
            <a:avLst/>
          </a:prstGeom>
        </p:spPr>
        <p:txBody>
          <a:bodyPr wrap="square">
            <a:spAutoFit/>
          </a:bodyPr>
          <a:lstStyle/>
          <a:p>
            <a:pPr algn="just">
              <a:lnSpc>
                <a:spcPct val="150000"/>
              </a:lnSpc>
            </a:pPr>
            <a:r>
              <a:rPr lang="az-Latn-AZ" sz="2000" b="1" dirty="0" smtClean="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Layihənin icra müddəti</a:t>
            </a:r>
            <a:endParaRPr lang="az-Latn-AZ"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1363118" y="4738646"/>
            <a:ext cx="7014556" cy="646331"/>
          </a:xfrm>
          <a:prstGeom prst="rect">
            <a:avLst/>
          </a:prstGeom>
        </p:spPr>
        <p:txBody>
          <a:bodyPr wrap="square">
            <a:spAutoFit/>
          </a:bodyPr>
          <a:lstStyle/>
          <a:p>
            <a:r>
              <a:rPr lang="az-Latn-AZ" dirty="0" smtClean="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 Müsabiqəyə </a:t>
            </a:r>
            <a:r>
              <a:rPr lang="az-Latn-AZ" dirty="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təqdim olunmuş layihələrin icra </a:t>
            </a:r>
            <a:r>
              <a:rPr lang="az-Latn-AZ" dirty="0" smtClean="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müddəti 3 </a:t>
            </a:r>
            <a:r>
              <a:rPr lang="az-Latn-AZ" dirty="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(üç) aydan az, 12 (on iki) aydan çox olmamalıdır.</a:t>
            </a:r>
          </a:p>
        </p:txBody>
      </p:sp>
      <p:sp>
        <p:nvSpPr>
          <p:cNvPr id="37" name="Rectangle 36"/>
          <p:cNvSpPr/>
          <p:nvPr/>
        </p:nvSpPr>
        <p:spPr>
          <a:xfrm>
            <a:off x="2678428" y="5713347"/>
            <a:ext cx="5028106" cy="504305"/>
          </a:xfrm>
          <a:prstGeom prst="rect">
            <a:avLst/>
          </a:prstGeom>
        </p:spPr>
        <p:txBody>
          <a:bodyPr wrap="square">
            <a:spAutoFit/>
          </a:bodyPr>
          <a:lstStyle/>
          <a:p>
            <a:pPr algn="just">
              <a:lnSpc>
                <a:spcPct val="150000"/>
              </a:lnSpc>
            </a:pPr>
            <a:r>
              <a:rPr lang="az-Latn-AZ" sz="2000" b="1" dirty="0" smtClean="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Müsabiqənin nəticələri</a:t>
            </a:r>
            <a:endParaRPr lang="az-Latn-AZ"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Rectangle 38"/>
          <p:cNvSpPr/>
          <p:nvPr/>
        </p:nvSpPr>
        <p:spPr>
          <a:xfrm>
            <a:off x="2597902" y="6146105"/>
            <a:ext cx="8052496" cy="369332"/>
          </a:xfrm>
          <a:prstGeom prst="rect">
            <a:avLst/>
          </a:prstGeom>
        </p:spPr>
        <p:txBody>
          <a:bodyPr wrap="square">
            <a:spAutoFit/>
          </a:bodyPr>
          <a:lstStyle/>
          <a:p>
            <a:r>
              <a:rPr lang="az-Latn-AZ" dirty="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 </a:t>
            </a:r>
            <a:r>
              <a:rPr lang="az-Latn-AZ" dirty="0" smtClean="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Müsabiqə bitəndən bir gün sonra</a:t>
            </a:r>
            <a:endParaRPr lang="az-Latn-AZ" dirty="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842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3543" y="118773"/>
            <a:ext cx="10018713" cy="461665"/>
          </a:xfrm>
          <a:noFill/>
        </p:spPr>
        <p:txBody>
          <a:bodyPr wrap="square" rtlCol="0">
            <a:spAutoFit/>
          </a:bodyPr>
          <a:lstStyle/>
          <a:p>
            <a:pPr algn="l" defTabSz="914400"/>
            <a:r>
              <a:rPr lang="az-Latn-AZ" sz="2400" b="1" dirty="0">
                <a:solidFill>
                  <a:srgbClr val="00B0F0"/>
                </a:solidFill>
                <a:latin typeface="+mn-lt"/>
                <a:ea typeface="+mn-ea"/>
                <a:cs typeface="+mn-cs"/>
              </a:rPr>
              <a:t>Ekspert komissiyası</a:t>
            </a:r>
            <a:endParaRPr lang="ru-RU" sz="2400" b="1" dirty="0">
              <a:solidFill>
                <a:srgbClr val="00B0F0"/>
              </a:solidFill>
              <a:latin typeface="+mn-lt"/>
              <a:ea typeface="+mn-ea"/>
              <a:cs typeface="+mn-cs"/>
            </a:endParaRPr>
          </a:p>
        </p:txBody>
      </p:sp>
      <p:sp>
        <p:nvSpPr>
          <p:cNvPr id="6" name="Slide Number Placeholder 5"/>
          <p:cNvSpPr>
            <a:spLocks noGrp="1"/>
          </p:cNvSpPr>
          <p:nvPr>
            <p:ph type="sldNum" sz="quarter" idx="12"/>
          </p:nvPr>
        </p:nvSpPr>
        <p:spPr>
          <a:xfrm>
            <a:off x="11640833" y="6492875"/>
            <a:ext cx="551167" cy="365125"/>
          </a:xfrm>
        </p:spPr>
        <p:txBody>
          <a:bodyPr/>
          <a:lstStyle/>
          <a:p>
            <a:fld id="{004DBA1C-51FA-4176-A5A1-7A05CC0F213D}" type="slidenum">
              <a:rPr lang="ru-RU" smtClean="0"/>
              <a:t>9</a:t>
            </a:fld>
            <a:endParaRPr lang="ru-RU" dirty="0"/>
          </a:p>
        </p:txBody>
      </p:sp>
      <p:pic>
        <p:nvPicPr>
          <p:cNvPr id="7" name="Picture 14" descr="Image result for people table 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9692136" y="435762"/>
            <a:ext cx="2086999" cy="148382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546613" y="678989"/>
            <a:ext cx="5198731" cy="1569660"/>
          </a:xfrm>
          <a:prstGeom prst="rect">
            <a:avLst/>
          </a:prstGeom>
          <a:noFill/>
        </p:spPr>
        <p:txBody>
          <a:bodyPr wrap="none" rtlCol="0">
            <a:spAutoFit/>
          </a:bodyPr>
          <a:lstStyle/>
          <a:p>
            <a:pPr marL="285750" indent="-285750">
              <a:lnSpc>
                <a:spcPct val="150000"/>
              </a:lnSpc>
              <a:buFont typeface="Wingdings" panose="05000000000000000000" pitchFamily="2" charset="2"/>
              <a:buChar char="v"/>
            </a:pPr>
            <a:r>
              <a:rPr lang="az-Latn-AZ" sz="1600" dirty="0" smtClean="0">
                <a:latin typeface="Times New Roman" panose="02020603050405020304" pitchFamily="18" charset="0"/>
                <a:cs typeface="Times New Roman" panose="02020603050405020304" pitchFamily="18" charset="0"/>
              </a:rPr>
              <a:t>7 nəfər üzvdən ibarət kollegial orqandır </a:t>
            </a:r>
          </a:p>
          <a:p>
            <a:pPr marL="285750" indent="-285750">
              <a:lnSpc>
                <a:spcPct val="150000"/>
              </a:lnSpc>
              <a:buFont typeface="Wingdings" panose="05000000000000000000" pitchFamily="2" charset="2"/>
              <a:buChar char="v"/>
            </a:pPr>
            <a:r>
              <a:rPr lang="az-Latn-AZ" sz="1600" dirty="0" smtClean="0">
                <a:latin typeface="Times New Roman" panose="02020603050405020304" pitchFamily="18" charset="0"/>
                <a:cs typeface="Times New Roman" panose="02020603050405020304" pitchFamily="18" charset="0"/>
              </a:rPr>
              <a:t>İqtisadiyyat Nazirliyi tərəfindən 2 il müddətinə yaradılır </a:t>
            </a:r>
          </a:p>
          <a:p>
            <a:pPr marL="285750" indent="-285750">
              <a:lnSpc>
                <a:spcPct val="150000"/>
              </a:lnSpc>
              <a:buFont typeface="Wingdings" panose="05000000000000000000" pitchFamily="2" charset="2"/>
              <a:buChar char="v"/>
            </a:pPr>
            <a:r>
              <a:rPr lang="en-US" sz="1600" dirty="0" err="1" smtClean="0">
                <a:latin typeface="Times New Roman" panose="02020603050405020304" pitchFamily="18" charset="0"/>
                <a:cs typeface="Times New Roman" panose="02020603050405020304" pitchFamily="18" charset="0"/>
              </a:rPr>
              <a:t>Komissiyan</a:t>
            </a:r>
            <a:r>
              <a:rPr lang="az-Latn-AZ" sz="1600" dirty="0" smtClean="0">
                <a:latin typeface="Times New Roman" panose="02020603050405020304" pitchFamily="18" charset="0"/>
                <a:cs typeface="Times New Roman" panose="02020603050405020304" pitchFamily="18" charset="0"/>
              </a:rPr>
              <a:t>ın sədrini iqtisadiyyat naziri müəyyən edir </a:t>
            </a:r>
          </a:p>
          <a:p>
            <a:pPr marL="285750" indent="-285750">
              <a:lnSpc>
                <a:spcPct val="150000"/>
              </a:lnSpc>
              <a:buFont typeface="Wingdings" panose="05000000000000000000" pitchFamily="2" charset="2"/>
              <a:buChar char="v"/>
            </a:pPr>
            <a:r>
              <a:rPr lang="az-Latn-AZ" sz="1600" dirty="0" smtClean="0">
                <a:latin typeface="Times New Roman" panose="02020603050405020304" pitchFamily="18" charset="0"/>
                <a:cs typeface="Times New Roman" panose="02020603050405020304" pitchFamily="18" charset="0"/>
              </a:rPr>
              <a:t>Ekspert komissiyası ilkin ekspertizanı aparır </a:t>
            </a:r>
            <a:endParaRPr lang="ru-RU" sz="16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264567" y="2403586"/>
            <a:ext cx="10961554" cy="3139321"/>
          </a:xfrm>
          <a:prstGeom prst="rect">
            <a:avLst/>
          </a:prstGeom>
          <a:noFill/>
        </p:spPr>
        <p:txBody>
          <a:bodyPr wrap="square" rtlCol="0">
            <a:spAutoFit/>
          </a:bodyPr>
          <a:lstStyle/>
          <a:p>
            <a:pPr marL="91440"/>
            <a:r>
              <a:rPr lang="az-Latn-AZ" b="1" dirty="0" smtClean="0">
                <a:solidFill>
                  <a:schemeClr val="accent1">
                    <a:lumMod val="75000"/>
                  </a:schemeClr>
                </a:solidFill>
                <a:latin typeface="Times New Roman" panose="02020603050405020304" pitchFamily="18" charset="0"/>
                <a:cs typeface="Times New Roman" panose="02020603050405020304" pitchFamily="18" charset="0"/>
              </a:rPr>
              <a:t>Ekspert komissiyası ilkin ekspertiza zamanı aşağıdakı tədbirləri həyata keçirir:</a:t>
            </a:r>
          </a:p>
          <a:p>
            <a:pPr marL="91440"/>
            <a:endParaRPr lang="az-Latn-AZ" sz="600" b="1" dirty="0" smtClean="0">
              <a:solidFill>
                <a:schemeClr val="accent1">
                  <a:lumMod val="75000"/>
                </a:schemeClr>
              </a:solidFill>
              <a:latin typeface="Times New Roman" panose="02020603050405020304" pitchFamily="18" charset="0"/>
              <a:cs typeface="Times New Roman" panose="02020603050405020304" pitchFamily="18" charset="0"/>
            </a:endParaRPr>
          </a:p>
          <a:p>
            <a:pPr marL="91440" indent="-285750">
              <a:buFont typeface="Wingdings" panose="05000000000000000000" pitchFamily="2" charset="2"/>
              <a:buChar char="ü"/>
            </a:pPr>
            <a:r>
              <a:rPr lang="az-Latn-AZ" dirty="0" smtClean="0">
                <a:latin typeface="Times New Roman" panose="02020603050405020304" pitchFamily="18" charset="0"/>
                <a:cs typeface="Times New Roman" panose="02020603050405020304" pitchFamily="18" charset="0"/>
              </a:rPr>
              <a:t>layihələri kateqoriyalar üzrə qruplaşdırır</a:t>
            </a:r>
          </a:p>
          <a:p>
            <a:endParaRPr lang="az-Latn-AZ" sz="1050" dirty="0">
              <a:latin typeface="Times New Roman" panose="02020603050405020304" pitchFamily="18" charset="0"/>
              <a:cs typeface="Times New Roman" panose="02020603050405020304" pitchFamily="18" charset="0"/>
            </a:endParaRPr>
          </a:p>
          <a:p>
            <a:pPr marL="91440" indent="-285750">
              <a:buFont typeface="Wingdings" panose="05000000000000000000" pitchFamily="2" charset="2"/>
              <a:buChar char="ü"/>
            </a:pPr>
            <a:r>
              <a:rPr lang="az-Latn-AZ" dirty="0" smtClean="0">
                <a:latin typeface="Times New Roman" panose="02020603050405020304" pitchFamily="18" charset="0"/>
                <a:cs typeface="Times New Roman" panose="02020603050405020304" pitchFamily="18" charset="0"/>
              </a:rPr>
              <a:t>layihənin və ona əlavə olunmuş sənədlərin Qaydaya uyğunluğunu müəyyən edir</a:t>
            </a:r>
            <a:endParaRPr lang="az-Latn-AZ" dirty="0">
              <a:latin typeface="Times New Roman" panose="02020603050405020304" pitchFamily="18" charset="0"/>
              <a:cs typeface="Times New Roman" panose="02020603050405020304" pitchFamily="18" charset="0"/>
            </a:endParaRPr>
          </a:p>
          <a:p>
            <a:endParaRPr lang="az-Latn-AZ" sz="1000" dirty="0" smtClean="0">
              <a:latin typeface="Times New Roman" panose="02020603050405020304" pitchFamily="18" charset="0"/>
              <a:cs typeface="Times New Roman" panose="02020603050405020304" pitchFamily="18" charset="0"/>
            </a:endParaRPr>
          </a:p>
          <a:p>
            <a:pPr marL="91440" indent="-285750">
              <a:buFont typeface="Wingdings" panose="05000000000000000000" pitchFamily="2" charset="2"/>
              <a:buChar char="ü"/>
            </a:pPr>
            <a:r>
              <a:rPr lang="az-Latn-AZ" dirty="0" smtClean="0">
                <a:latin typeface="Times New Roman" panose="02020603050405020304" pitchFamily="18" charset="0"/>
                <a:cs typeface="Times New Roman" panose="02020603050405020304" pitchFamily="18" charset="0"/>
              </a:rPr>
              <a:t>müsabiqəyə təqdim olunmuş layihənin aktuallığını və faydalılığını yoxlayır </a:t>
            </a:r>
            <a:endParaRPr lang="az-Latn-AZ" dirty="0">
              <a:latin typeface="Times New Roman" panose="02020603050405020304" pitchFamily="18" charset="0"/>
              <a:cs typeface="Times New Roman" panose="02020603050405020304" pitchFamily="18" charset="0"/>
            </a:endParaRPr>
          </a:p>
          <a:p>
            <a:endParaRPr lang="az-Latn-AZ" sz="1000" dirty="0" smtClean="0">
              <a:latin typeface="Times New Roman" panose="02020603050405020304" pitchFamily="18" charset="0"/>
              <a:cs typeface="Times New Roman" panose="02020603050405020304" pitchFamily="18" charset="0"/>
            </a:endParaRPr>
          </a:p>
          <a:p>
            <a:pPr marL="91440" indent="-285750">
              <a:buFont typeface="Wingdings" panose="05000000000000000000" pitchFamily="2" charset="2"/>
              <a:buChar char="ü"/>
            </a:pPr>
            <a:r>
              <a:rPr lang="az-Latn-AZ" dirty="0" smtClean="0">
                <a:latin typeface="Times New Roman" panose="02020603050405020304" pitchFamily="18" charset="0"/>
                <a:cs typeface="Times New Roman" panose="02020603050405020304" pitchFamily="18" charset="0"/>
              </a:rPr>
              <a:t>layihələrdən təkrar və ya oxşar olanları müəyyən edir</a:t>
            </a:r>
          </a:p>
          <a:p>
            <a:r>
              <a:rPr lang="en-US" sz="1000" dirty="0" smtClean="0">
                <a:latin typeface="Times New Roman" panose="02020603050405020304" pitchFamily="18" charset="0"/>
                <a:cs typeface="Times New Roman" panose="02020603050405020304" pitchFamily="18" charset="0"/>
              </a:rPr>
              <a:t> </a:t>
            </a:r>
          </a:p>
          <a:p>
            <a:pPr marL="91440" indent="-285750">
              <a:buFont typeface="Wingdings" panose="05000000000000000000" pitchFamily="2" charset="2"/>
              <a:buChar char="ü"/>
            </a:pPr>
            <a:r>
              <a:rPr lang="az-Latn-AZ" dirty="0" smtClean="0">
                <a:latin typeface="Times New Roman" panose="02020603050405020304" pitchFamily="18" charset="0"/>
                <a:cs typeface="Times New Roman" panose="02020603050405020304" pitchFamily="18" charset="0"/>
              </a:rPr>
              <a:t>layihəni müsabiqəyə təqdim etmiş şəxslərin Agentliyin maliyyə dəstəyi ilə əvvəl icra etdiyi layihələrinin icra vəziyyətini araşdırır </a:t>
            </a:r>
            <a:endParaRPr lang="en-US" sz="2400" dirty="0" smtClean="0">
              <a:latin typeface="Times New Roman" panose="02020603050405020304" pitchFamily="18" charset="0"/>
              <a:cs typeface="Times New Roman" panose="02020603050405020304" pitchFamily="18" charset="0"/>
            </a:endParaRPr>
          </a:p>
          <a:p>
            <a:pPr marL="342900" indent="-342900">
              <a:buFont typeface="+mj-lt"/>
              <a:buAutoNum type="arabicPeriod"/>
            </a:pPr>
            <a:endParaRPr lang="ru-RU" b="1" dirty="0">
              <a:latin typeface="Times New Roman" panose="02020603050405020304" pitchFamily="18" charset="0"/>
              <a:cs typeface="Times New Roman" panose="02020603050405020304" pitchFamily="18" charset="0"/>
            </a:endParaRPr>
          </a:p>
        </p:txBody>
      </p:sp>
      <p:sp>
        <p:nvSpPr>
          <p:cNvPr id="12" name="Rectangle 11"/>
          <p:cNvSpPr/>
          <p:nvPr/>
        </p:nvSpPr>
        <p:spPr>
          <a:xfrm>
            <a:off x="1895873" y="5776046"/>
            <a:ext cx="9558440" cy="807913"/>
          </a:xfrm>
          <a:prstGeom prst="rect">
            <a:avLst/>
          </a:prstGeom>
        </p:spPr>
        <p:txBody>
          <a:bodyPr wrap="square">
            <a:spAutoFit/>
          </a:bodyPr>
          <a:lstStyle/>
          <a:p>
            <a:r>
              <a:rPr lang="en-US" sz="1050" dirty="0" smtClean="0">
                <a:latin typeface="Times New Roman" panose="02020603050405020304" pitchFamily="18" charset="0"/>
                <a:cs typeface="Times New Roman" panose="02020603050405020304" pitchFamily="18" charset="0"/>
              </a:rPr>
              <a:t> </a:t>
            </a:r>
            <a:endParaRPr lang="az-Latn-AZ" sz="105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müsabiqəyə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təqdim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olunan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layihələrin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ilkin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ekspertizasını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həyata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keçirir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nəticələri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bağlı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hər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layihəyə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dair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arayış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hazırla</a:t>
            </a:r>
            <a:r>
              <a:rPr lang="az-Latn-AZ" dirty="0">
                <a:latin typeface="Times New Roman" panose="02020603050405020304" pitchFamily="18" charset="0"/>
                <a:cs typeface="Times New Roman" panose="02020603050405020304" pitchFamily="18" charset="0"/>
              </a:rPr>
              <a:t>y</a:t>
            </a:r>
            <a:r>
              <a:rPr lang="en-US" dirty="0" err="1" smtClean="0">
                <a:latin typeface="Times New Roman" panose="02020603050405020304" pitchFamily="18" charset="0"/>
                <a:cs typeface="Times New Roman" panose="02020603050405020304" pitchFamily="18" charset="0"/>
              </a:rPr>
              <a:t>ır</a:t>
            </a:r>
            <a:endParaRPr lang="en-US"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1596044" y="615422"/>
            <a:ext cx="10183091" cy="705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Rectangle 2"/>
          <p:cNvSpPr/>
          <p:nvPr/>
        </p:nvSpPr>
        <p:spPr>
          <a:xfrm>
            <a:off x="1334539" y="5209448"/>
            <a:ext cx="10705061" cy="646331"/>
          </a:xfrm>
          <a:prstGeom prst="rect">
            <a:avLst/>
          </a:prstGeom>
        </p:spPr>
        <p:txBody>
          <a:bodyPr wrap="square">
            <a:spAutoFit/>
          </a:bodyPr>
          <a:lstStyle/>
          <a:p>
            <a:pPr marL="285750" indent="-285750">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müəllif</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hüququ</a:t>
            </a:r>
            <a:r>
              <a:rPr lang="en-US" dirty="0">
                <a:latin typeface="Times New Roman" panose="02020603050405020304" pitchFamily="18" charset="0"/>
                <a:cs typeface="Times New Roman" panose="02020603050405020304" pitchFamily="18" charset="0"/>
              </a:rPr>
              <a:t> (</a:t>
            </a:r>
            <a:r>
              <a:rPr lang="az-Latn-AZ" dirty="0">
                <a:latin typeface="Times New Roman" panose="02020603050405020304" pitchFamily="18" charset="0"/>
                <a:cs typeface="Times New Roman" panose="02020603050405020304" pitchFamily="18" charset="0"/>
              </a:rPr>
              <a:t>patent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hüququ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əlaqədar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yaranan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məsələlərin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qanunvericiliyə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uyğun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həlli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məqsədilə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Azərbaycan</a:t>
            </a:r>
            <a:r>
              <a:rPr lang="en-US" dirty="0">
                <a:latin typeface="Times New Roman" panose="02020603050405020304" pitchFamily="18" charset="0"/>
                <a:cs typeface="Times New Roman" panose="02020603050405020304" pitchFamily="18" charset="0"/>
              </a:rPr>
              <a:t> </a:t>
            </a:r>
            <a:r>
              <a:rPr lang="az-Latn-AZ" dirty="0">
                <a:latin typeface="Times New Roman" panose="02020603050405020304" pitchFamily="18" charset="0"/>
                <a:cs typeface="Times New Roman" panose="02020603050405020304" pitchFamily="18" charset="0"/>
              </a:rPr>
              <a:t>Respublikasının Əqli Mülkiyyət Agentliyinə müraciətin ünvanlanması üçün tədbirlər görür</a:t>
            </a:r>
          </a:p>
        </p:txBody>
      </p:sp>
    </p:spTree>
    <p:extLst>
      <p:ext uri="{BB962C8B-B14F-4D97-AF65-F5344CB8AC3E}">
        <p14:creationId xmlns:p14="http://schemas.microsoft.com/office/powerpoint/2010/main" val="336753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1391</TotalTime>
  <Words>949</Words>
  <Application>Microsoft Office PowerPoint</Application>
  <PresentationFormat>Широкоэкранный</PresentationFormat>
  <Paragraphs>164</Paragraphs>
  <Slides>10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Arial</vt:lpstr>
      <vt:lpstr>Calibri</vt:lpstr>
      <vt:lpstr>Corbel</vt:lpstr>
      <vt:lpstr>Palatino Linotype</vt:lpstr>
      <vt:lpstr>Times New Roman</vt:lpstr>
      <vt:lpstr>Wingdings</vt:lpstr>
      <vt:lpstr>Parallax</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Ekspert komissiyası</vt:lpstr>
      <vt:lpstr>Layihələrin monitorinqi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Natig N. Heydarov</dc:creator>
  <cp:lastModifiedBy>Vusala F. Guliyeva</cp:lastModifiedBy>
  <cp:revision>49</cp:revision>
  <dcterms:created xsi:type="dcterms:W3CDTF">2019-08-01T07:10:11Z</dcterms:created>
  <dcterms:modified xsi:type="dcterms:W3CDTF">2021-02-17T15:39:56Z</dcterms:modified>
</cp:coreProperties>
</file>